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91" r:id="rId2"/>
    <p:sldId id="400" r:id="rId3"/>
    <p:sldId id="407" r:id="rId4"/>
    <p:sldId id="270" r:id="rId5"/>
    <p:sldId id="401" r:id="rId6"/>
    <p:sldId id="374" r:id="rId7"/>
    <p:sldId id="392" r:id="rId8"/>
    <p:sldId id="402" r:id="rId9"/>
    <p:sldId id="403" r:id="rId10"/>
    <p:sldId id="394" r:id="rId11"/>
    <p:sldId id="404" r:id="rId12"/>
    <p:sldId id="405" r:id="rId13"/>
    <p:sldId id="409" r:id="rId14"/>
    <p:sldId id="410" r:id="rId15"/>
    <p:sldId id="414" r:id="rId16"/>
    <p:sldId id="411" r:id="rId17"/>
    <p:sldId id="415" r:id="rId18"/>
    <p:sldId id="412" r:id="rId19"/>
    <p:sldId id="416" r:id="rId20"/>
    <p:sldId id="413" r:id="rId21"/>
    <p:sldId id="418" r:id="rId22"/>
    <p:sldId id="399" r:id="rId23"/>
  </p:sldIdLst>
  <p:sldSz cx="9144000" cy="6858000" type="screen4x3"/>
  <p:notesSz cx="6808788" cy="9940925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Univer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1C6F1"/>
    <a:srgbClr val="FF9900"/>
    <a:srgbClr val="3333FF"/>
    <a:srgbClr val="3366FF"/>
    <a:srgbClr val="0000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 snapToGrid="0">
      <p:cViewPr>
        <p:scale>
          <a:sx n="75" d="100"/>
          <a:sy n="75" d="100"/>
        </p:scale>
        <p:origin x="-1482" y="-762"/>
      </p:cViewPr>
      <p:guideLst>
        <p:guide orient="horz" pos="2143"/>
        <p:guide pos="28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08098-C6B7-4E1D-A972-90E63F5BF929}" type="datetimeFigureOut">
              <a:rPr lang="fr-CH" smtClean="0"/>
              <a:pPr/>
              <a:t>14.11.2017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4C1D-24C1-45C1-80B5-C0F6063DC44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313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839" y="4721940"/>
            <a:ext cx="4993111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879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313" y="9443879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561B432-861D-4D4C-9BCA-F31B7207EE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4236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860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318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6948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6948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6948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6948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6948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6948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6948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6948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694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6948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Privilégier</a:t>
            </a:r>
            <a:r>
              <a:rPr lang="fr-CH" baseline="0" dirty="0" smtClean="0"/>
              <a:t> l’emploi de l’</a:t>
            </a:r>
            <a:r>
              <a:rPr lang="fr-CH" baseline="0" dirty="0" err="1" smtClean="0"/>
              <a:t>Epipen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6948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6948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318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349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349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3186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318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3186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3186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1B432-861D-4D4C-9BCA-F31B7207EE3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318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3ACFD-A179-4E89-B593-470EB9C5D7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F4B2-66C1-4FA7-BC27-6E84DBEB9F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EC75-B395-47B0-B8A3-7D654FA5EE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EF6D5-2F40-4ED4-8DD8-3C8C8A2620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47423-BC99-4929-9D01-75316C19E2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BC75-CEF7-4036-A9F8-3142628E84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3EED-8DCE-48E7-AD10-117B45C8E7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24827-8072-485F-BB05-621E5A2C6C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0235E-0FAD-46CF-BCAA-5AD3B2A2C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A1B9-6ACF-4A0B-9101-88B758F558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D7DF-9014-424C-A270-890EBCF2A3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ECE6-565E-4AD3-980E-63C17B749E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7BEB9-E9E2-4897-80A9-492F9BAE1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93B90842-9399-4D8A-88F0-FDE9F83898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TSN\Mes documents\Downloads\hurry_with_the_medical_kit_300_wht_84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" y="5221110"/>
            <a:ext cx="1473200" cy="1636889"/>
          </a:xfrm>
          <a:prstGeom prst="rect">
            <a:avLst/>
          </a:prstGeom>
          <a:noFill/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0"/>
            <a:ext cx="9144000" cy="838200"/>
            <a:chOff x="0" y="0"/>
            <a:chExt cx="5760" cy="528"/>
          </a:xfrm>
        </p:grpSpPr>
        <p:sp>
          <p:nvSpPr>
            <p:cNvPr id="30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528"/>
            </a:xfrm>
            <a:prstGeom prst="rect">
              <a:avLst/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fr-FR" sz="3400">
                <a:solidFill>
                  <a:schemeClr val="bg1"/>
                </a:solidFill>
              </a:endParaRPr>
            </a:p>
          </p:txBody>
        </p:sp>
        <p:sp>
          <p:nvSpPr>
            <p:cNvPr id="3082" name="Line 7"/>
            <p:cNvSpPr>
              <a:spLocks noChangeShapeType="1"/>
            </p:cNvSpPr>
            <p:nvPr/>
          </p:nvSpPr>
          <p:spPr bwMode="auto">
            <a:xfrm flipV="1">
              <a:off x="480" y="0"/>
              <a:ext cx="0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3076" name="Line 9"/>
          <p:cNvSpPr>
            <a:spLocks noChangeShapeType="1"/>
          </p:cNvSpPr>
          <p:nvPr/>
        </p:nvSpPr>
        <p:spPr bwMode="auto">
          <a:xfrm>
            <a:off x="762000" y="2133600"/>
            <a:ext cx="0" cy="3124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457200" y="2438400"/>
            <a:ext cx="6705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 algn="l" eaLnBrk="1" hangingPunct="1"/>
            <a:endParaRPr lang="fr-FR" sz="2600" dirty="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974725" y="3929063"/>
            <a:ext cx="771207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fr-CH" sz="1800" b="1" dirty="0" smtClean="0">
                <a:solidFill>
                  <a:srgbClr val="0000FF"/>
                </a:solidFill>
              </a:rPr>
              <a:t>Laurent Suppan</a:t>
            </a:r>
          </a:p>
          <a:p>
            <a:pPr algn="ctr">
              <a:spcBef>
                <a:spcPct val="100000"/>
              </a:spcBef>
            </a:pPr>
            <a:r>
              <a:rPr lang="fr-CH" sz="1800" dirty="0" smtClean="0">
                <a:solidFill>
                  <a:srgbClr val="0000FF"/>
                </a:solidFill>
              </a:rPr>
              <a:t>Brigade Sanitaire Cantonale</a:t>
            </a:r>
          </a:p>
          <a:p>
            <a:pPr>
              <a:spcBef>
                <a:spcPct val="100000"/>
              </a:spcBef>
            </a:pPr>
            <a:endParaRPr lang="fr-CH" sz="1200" b="1" dirty="0" smtClean="0">
              <a:solidFill>
                <a:srgbClr val="0000FF"/>
              </a:solidFill>
            </a:endParaRPr>
          </a:p>
          <a:p>
            <a:pPr>
              <a:spcBef>
                <a:spcPct val="100000"/>
              </a:spcBef>
            </a:pPr>
            <a:r>
              <a:rPr lang="fr-CH" sz="1200" b="1" dirty="0" smtClean="0">
                <a:solidFill>
                  <a:srgbClr val="0000FF"/>
                </a:solidFill>
              </a:rPr>
              <a:t>Urgences </a:t>
            </a:r>
            <a:r>
              <a:rPr lang="fr-CH" sz="1200" b="1" dirty="0" err="1" smtClean="0">
                <a:solidFill>
                  <a:srgbClr val="0000FF"/>
                </a:solidFill>
              </a:rPr>
              <a:t>PréHospitalières</a:t>
            </a:r>
            <a:r>
              <a:rPr lang="fr-CH" sz="1200" b="1" dirty="0" smtClean="0">
                <a:solidFill>
                  <a:srgbClr val="0000FF"/>
                </a:solidFill>
              </a:rPr>
              <a:t> et Réanimation (UPHR), Dr. </a:t>
            </a:r>
            <a:r>
              <a:rPr lang="fr-CH" sz="1200" b="1" dirty="0" err="1" smtClean="0">
                <a:solidFill>
                  <a:srgbClr val="0000FF"/>
                </a:solidFill>
              </a:rPr>
              <a:t>Niquille</a:t>
            </a:r>
            <a:endParaRPr lang="fr-CH" sz="1200" b="1" dirty="0" smtClean="0">
              <a:solidFill>
                <a:srgbClr val="0000FF"/>
              </a:solidFill>
            </a:endParaRPr>
          </a:p>
          <a:p>
            <a:pPr>
              <a:spcBef>
                <a:spcPct val="100000"/>
              </a:spcBef>
            </a:pPr>
            <a:r>
              <a:rPr lang="fr-CH" sz="1200" b="1" dirty="0" smtClean="0">
                <a:solidFill>
                  <a:srgbClr val="0000FF"/>
                </a:solidFill>
              </a:rPr>
              <a:t>Service </a:t>
            </a:r>
            <a:r>
              <a:rPr lang="fr-CH" sz="1200" b="1" dirty="0">
                <a:solidFill>
                  <a:srgbClr val="0000FF"/>
                </a:solidFill>
              </a:rPr>
              <a:t>des Urgences, Prof. </a:t>
            </a:r>
            <a:r>
              <a:rPr lang="fr-CH" sz="1200" b="1" dirty="0" smtClean="0">
                <a:solidFill>
                  <a:srgbClr val="0000FF"/>
                </a:solidFill>
              </a:rPr>
              <a:t>Sarasin</a:t>
            </a:r>
          </a:p>
          <a:p>
            <a:pPr>
              <a:spcBef>
                <a:spcPct val="100000"/>
              </a:spcBef>
            </a:pPr>
            <a:r>
              <a:rPr lang="fr-CH" sz="1200" b="1" dirty="0" smtClean="0">
                <a:solidFill>
                  <a:srgbClr val="0000FF"/>
                </a:solidFill>
              </a:rPr>
              <a:t>Département de médecine communautaire et de premier recours, Prof. </a:t>
            </a:r>
            <a:r>
              <a:rPr lang="fr-CH" sz="1200" b="1" dirty="0" err="1" smtClean="0">
                <a:solidFill>
                  <a:srgbClr val="0000FF"/>
                </a:solidFill>
              </a:rPr>
              <a:t>Gaspoz</a:t>
            </a:r>
            <a:endParaRPr lang="fr-CH" sz="1200" b="1" dirty="0">
              <a:solidFill>
                <a:srgbClr val="0000FF"/>
              </a:solidFill>
            </a:endParaRPr>
          </a:p>
          <a:p>
            <a:pPr algn="ctr">
              <a:spcBef>
                <a:spcPct val="100000"/>
              </a:spcBef>
            </a:pPr>
            <a:r>
              <a:rPr lang="fr-CH" sz="1600" b="1" dirty="0" smtClean="0">
                <a:solidFill>
                  <a:srgbClr val="0000FF"/>
                </a:solidFill>
              </a:rPr>
              <a:t>11.04.2017</a:t>
            </a:r>
            <a:endParaRPr lang="fr-FR" sz="2800" b="1" dirty="0">
              <a:solidFill>
                <a:srgbClr val="0000FF"/>
              </a:solidFill>
            </a:endParaRPr>
          </a:p>
        </p:txBody>
      </p:sp>
      <p:pic>
        <p:nvPicPr>
          <p:cNvPr id="32770" name="Picture 2" descr="logo ro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3783" y="1079500"/>
            <a:ext cx="2532417" cy="2120900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71525" y="1824038"/>
            <a:ext cx="5680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800" b="1" dirty="0" smtClean="0">
                <a:solidFill>
                  <a:srgbClr val="0000FF"/>
                </a:solidFill>
              </a:rPr>
              <a:t>Premiers Secours en Entreprise</a:t>
            </a:r>
          </a:p>
        </p:txBody>
      </p:sp>
      <p:pic>
        <p:nvPicPr>
          <p:cNvPr id="7170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14" name="Picture 4" descr="C:\Users\egol\Pictures\cardio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844" y="5608650"/>
            <a:ext cx="1928826" cy="58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utoUpdateAnimBg="0"/>
      <p:bldP spid="1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4763"/>
            <a:ext cx="9144000" cy="2514600"/>
            <a:chOff x="0" y="0"/>
            <a:chExt cx="5760" cy="1584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8"/>
            </a:xfrm>
            <a:prstGeom prst="rect">
              <a:avLst/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fr-FR" sz="2000">
                <a:solidFill>
                  <a:schemeClr val="bg1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0"/>
              <a:ext cx="5472" cy="1584"/>
              <a:chOff x="288" y="0"/>
              <a:chExt cx="5472" cy="1584"/>
            </a:xfrm>
          </p:grpSpPr>
          <p:sp>
            <p:nvSpPr>
              <p:cNvPr id="6150" name="Line 6"/>
              <p:cNvSpPr>
                <a:spLocks noChangeShapeType="1"/>
              </p:cNvSpPr>
              <p:nvPr/>
            </p:nvSpPr>
            <p:spPr bwMode="auto">
              <a:xfrm flipV="1">
                <a:off x="480" y="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2" name="Line 8"/>
              <p:cNvSpPr>
                <a:spLocks noChangeShapeType="1"/>
              </p:cNvSpPr>
              <p:nvPr/>
            </p:nvSpPr>
            <p:spPr bwMode="auto">
              <a:xfrm>
                <a:off x="480" y="76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3" name="Line 9"/>
              <p:cNvSpPr>
                <a:spLocks noChangeShapeType="1"/>
              </p:cNvSpPr>
              <p:nvPr/>
            </p:nvSpPr>
            <p:spPr bwMode="auto">
              <a:xfrm>
                <a:off x="288" y="960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4" name="Rectangle 10"/>
              <p:cNvSpPr>
                <a:spLocks noChangeArrowheads="1"/>
              </p:cNvSpPr>
              <p:nvPr/>
            </p:nvSpPr>
            <p:spPr bwMode="auto">
              <a:xfrm>
                <a:off x="624" y="0"/>
                <a:ext cx="5136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fr-CH" dirty="0" smtClean="0">
                    <a:solidFill>
                      <a:schemeClr val="bg1"/>
                    </a:solidFill>
                  </a:rPr>
                  <a:t>Urgences en entreprise</a:t>
                </a:r>
                <a:endParaRPr lang="fr-CH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55" name="Text Box 11"/>
              <p:cNvSpPr txBox="1">
                <a:spLocks noChangeArrowheads="1"/>
              </p:cNvSpPr>
              <p:nvPr/>
            </p:nvSpPr>
            <p:spPr bwMode="auto">
              <a:xfrm>
                <a:off x="535" y="649"/>
                <a:ext cx="393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2000" b="1" dirty="0" smtClean="0">
                    <a:solidFill>
                      <a:srgbClr val="3333FF"/>
                    </a:solidFill>
                  </a:rPr>
                  <a:t>Protocoles ambulanciers</a:t>
                </a:r>
                <a:endParaRPr lang="fr-FR" sz="2000" b="1" dirty="0">
                  <a:solidFill>
                    <a:srgbClr val="3333FF"/>
                  </a:solidFill>
                </a:endParaRPr>
              </a:p>
            </p:txBody>
          </p:sp>
        </p:grpSp>
      </p:grp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799" y="1666875"/>
            <a:ext cx="3464375" cy="498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31"/>
          <p:cNvSpPr txBox="1">
            <a:spLocks noChangeArrowheads="1"/>
          </p:cNvSpPr>
          <p:nvPr/>
        </p:nvSpPr>
        <p:spPr bwMode="auto">
          <a:xfrm>
            <a:off x="5248275" y="1466850"/>
            <a:ext cx="3362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CH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Exemple: ACR</a:t>
            </a:r>
            <a:endParaRPr kumimoji="0" lang="fr-CH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3427" name="Picture 3" descr="C:\Users\LTSN\Downloads\cpr_chest_compressions_500_clr_709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5025" y="1876425"/>
            <a:ext cx="2033868" cy="1728788"/>
          </a:xfrm>
          <a:prstGeom prst="rect">
            <a:avLst/>
          </a:prstGeom>
          <a:noFill/>
        </p:spPr>
      </p:pic>
      <p:pic>
        <p:nvPicPr>
          <p:cNvPr id="103428" name="Picture 4" descr="C:\Users\LTSN\Downloads\stick_figure_using_defibrillator_on_another_400_clr_98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5875" y="3552824"/>
            <a:ext cx="1419225" cy="1419225"/>
          </a:xfrm>
          <a:prstGeom prst="rect">
            <a:avLst/>
          </a:prstGeom>
          <a:noFill/>
        </p:spPr>
      </p:pic>
      <p:pic>
        <p:nvPicPr>
          <p:cNvPr id="103432" name="Picture 8" descr="http://www.dothealth.com/Content/Uploads/live/preview/20140124152219-i-gel---single-use-supraglottic-airway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9801" y="3721101"/>
            <a:ext cx="1416050" cy="123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36" name="Picture 12" descr="http://thenzone.com/wp-content/uploads/2014/05/Adrenaline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7800" y="5319713"/>
            <a:ext cx="2254250" cy="894186"/>
          </a:xfrm>
          <a:prstGeom prst="rect">
            <a:avLst/>
          </a:prstGeom>
          <a:noFill/>
        </p:spPr>
      </p:pic>
      <p:pic>
        <p:nvPicPr>
          <p:cNvPr id="103438" name="Picture 14" descr="http://www.emswebstore.com/media/catalog/product/cache/1/image/5e06319eda06f020e43594a9c230972d/a/m/amiod15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8575" y="4945062"/>
            <a:ext cx="1219043" cy="1712913"/>
          </a:xfrm>
          <a:prstGeom prst="rect">
            <a:avLst/>
          </a:prstGeom>
          <a:noFill/>
        </p:spPr>
      </p:pic>
      <p:pic>
        <p:nvPicPr>
          <p:cNvPr id="18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57200" y="15240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849313" y="1030288"/>
            <a:ext cx="7904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b="1" dirty="0" smtClean="0">
                <a:solidFill>
                  <a:srgbClr val="3333FF"/>
                </a:solidFill>
              </a:rPr>
              <a:t>Pathologies liées au « A » - Voies Aériennes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995363" y="4763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H" dirty="0" smtClean="0">
                <a:solidFill>
                  <a:schemeClr val="bg1"/>
                </a:solidFill>
              </a:rPr>
              <a:t>Urgences en entreprise</a:t>
            </a:r>
          </a:p>
        </p:txBody>
      </p:sp>
      <p:pic>
        <p:nvPicPr>
          <p:cNvPr id="1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65538" name="Picture 2" descr="Résultat de recherche d'images pour &quot;choking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1926" y="2124893"/>
            <a:ext cx="6807200" cy="3407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57200" y="15240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849313" y="1030288"/>
            <a:ext cx="7904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b="1" dirty="0" smtClean="0">
                <a:solidFill>
                  <a:srgbClr val="3333FF"/>
                </a:solidFill>
              </a:rPr>
              <a:t>Pathologies liées au « A » - Voies Aériennes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995363" y="4763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H" dirty="0" smtClean="0">
                <a:solidFill>
                  <a:schemeClr val="bg1"/>
                </a:solidFill>
              </a:rPr>
              <a:t>Urgences en entreprise</a:t>
            </a:r>
          </a:p>
        </p:txBody>
      </p:sp>
      <p:pic>
        <p:nvPicPr>
          <p:cNvPr id="1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7988" y="1778000"/>
            <a:ext cx="676462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57200" y="15240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849313" y="1030288"/>
            <a:ext cx="7904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b="1" dirty="0" smtClean="0">
                <a:solidFill>
                  <a:srgbClr val="3333FF"/>
                </a:solidFill>
              </a:rPr>
              <a:t>Pathologies liées au « B » - Troubles Respiratoires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995363" y="4763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H" dirty="0" smtClean="0">
                <a:solidFill>
                  <a:schemeClr val="bg1"/>
                </a:solidFill>
              </a:rPr>
              <a:t>Urgences en entreprise</a:t>
            </a:r>
          </a:p>
        </p:txBody>
      </p:sp>
      <p:pic>
        <p:nvPicPr>
          <p:cNvPr id="1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0041" y="1543050"/>
            <a:ext cx="623171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78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57200" y="15240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847726" y="1068388"/>
            <a:ext cx="7905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 smtClean="0">
                <a:solidFill>
                  <a:srgbClr val="3333FF"/>
                </a:solidFill>
              </a:rPr>
              <a:t>Pathologies liées au « C » - Syndromes Coronariens Aigus</a:t>
            </a:r>
            <a:endParaRPr lang="fr-FR" sz="2000" b="1" dirty="0">
              <a:solidFill>
                <a:srgbClr val="3333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995363" y="4763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H" dirty="0" smtClean="0">
                <a:solidFill>
                  <a:schemeClr val="bg1"/>
                </a:solidFill>
              </a:rPr>
              <a:t>Urgences en entreprise</a:t>
            </a:r>
          </a:p>
        </p:txBody>
      </p:sp>
      <p:pic>
        <p:nvPicPr>
          <p:cNvPr id="1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538288"/>
            <a:ext cx="71723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8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57200" y="15240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847726" y="1068388"/>
            <a:ext cx="7905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 smtClean="0">
                <a:solidFill>
                  <a:srgbClr val="3333FF"/>
                </a:solidFill>
              </a:rPr>
              <a:t>ECG 12 dérivations</a:t>
            </a:r>
            <a:endParaRPr lang="fr-FR" sz="2000" b="1" dirty="0">
              <a:solidFill>
                <a:srgbClr val="3333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995363" y="4763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H" dirty="0" smtClean="0">
                <a:solidFill>
                  <a:schemeClr val="bg1"/>
                </a:solidFill>
              </a:rPr>
              <a:t>Urgences en entreprise</a:t>
            </a:r>
          </a:p>
        </p:txBody>
      </p:sp>
      <p:pic>
        <p:nvPicPr>
          <p:cNvPr id="1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sp>
        <p:nvSpPr>
          <p:cNvPr id="10" name="Rectangle 31"/>
          <p:cNvSpPr txBox="1">
            <a:spLocks noChangeArrowheads="1"/>
          </p:cNvSpPr>
          <p:nvPr/>
        </p:nvSpPr>
        <p:spPr bwMode="auto">
          <a:xfrm>
            <a:off x="876300" y="1714499"/>
            <a:ext cx="79438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tabLst/>
              <a:defRPr/>
            </a:pPr>
            <a:r>
              <a:rPr kumimoji="0" lang="fr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 Quelles indications?</a:t>
            </a: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fr-CH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Recherche de STEMI</a:t>
            </a: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kumimoji="0" lang="fr-CH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Documentation</a:t>
            </a:r>
            <a:r>
              <a:rPr kumimoji="0" lang="fr-CH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de troubles du rythme</a:t>
            </a:r>
            <a:endParaRPr kumimoji="0" lang="fr-CH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66" name="Picture 2" descr="http://www.laerdal.com/images/Origin/AEBUWGJS.jpg"/>
          <p:cNvPicPr>
            <a:picLocks noChangeAspect="1" noChangeArrowheads="1"/>
          </p:cNvPicPr>
          <p:nvPr/>
        </p:nvPicPr>
        <p:blipFill>
          <a:blip r:embed="rId4" cstate="print"/>
          <a:srcRect l="27760" t="22006" r="29115" b="7521"/>
          <a:stretch>
            <a:fillRect/>
          </a:stretch>
        </p:blipFill>
        <p:spPr bwMode="auto">
          <a:xfrm>
            <a:off x="2524125" y="3128167"/>
            <a:ext cx="3705226" cy="3396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57200" y="15240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828675" y="1030288"/>
            <a:ext cx="8315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b="1" dirty="0" smtClean="0">
                <a:solidFill>
                  <a:srgbClr val="3333FF"/>
                </a:solidFill>
              </a:rPr>
              <a:t>Pathologies liées au « D » - Troubles neurologiques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995363" y="4763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H" dirty="0" smtClean="0">
                <a:solidFill>
                  <a:schemeClr val="bg1"/>
                </a:solidFill>
              </a:rPr>
              <a:t>Urgences en entreprise</a:t>
            </a:r>
          </a:p>
        </p:txBody>
      </p:sp>
      <p:pic>
        <p:nvPicPr>
          <p:cNvPr id="1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1571625"/>
            <a:ext cx="6915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57200" y="15240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847726" y="1068388"/>
            <a:ext cx="7905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 smtClean="0">
                <a:solidFill>
                  <a:srgbClr val="3333FF"/>
                </a:solidFill>
              </a:rPr>
              <a:t>AVPU vs GCS</a:t>
            </a:r>
            <a:endParaRPr lang="fr-FR" sz="2000" b="1" dirty="0">
              <a:solidFill>
                <a:srgbClr val="3333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995363" y="4763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H" dirty="0" smtClean="0">
                <a:solidFill>
                  <a:schemeClr val="bg1"/>
                </a:solidFill>
              </a:rPr>
              <a:t>Urgences en entreprise</a:t>
            </a:r>
          </a:p>
        </p:txBody>
      </p:sp>
      <p:pic>
        <p:nvPicPr>
          <p:cNvPr id="1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34818" name="Picture 2" descr="Résultat de recherche d'images pour &quot;avpu gcs&quot;"/>
          <p:cNvPicPr>
            <a:picLocks noChangeAspect="1" noChangeArrowheads="1"/>
          </p:cNvPicPr>
          <p:nvPr/>
        </p:nvPicPr>
        <p:blipFill>
          <a:blip r:embed="rId4" cstate="print"/>
          <a:srcRect l="4739" t="9564" r="4848" b="62777"/>
          <a:stretch>
            <a:fillRect/>
          </a:stretch>
        </p:blipFill>
        <p:spPr bwMode="auto">
          <a:xfrm>
            <a:off x="444500" y="4474752"/>
            <a:ext cx="4787900" cy="2065747"/>
          </a:xfrm>
          <a:prstGeom prst="rect">
            <a:avLst/>
          </a:prstGeom>
          <a:noFill/>
        </p:spPr>
      </p:pic>
      <p:pic>
        <p:nvPicPr>
          <p:cNvPr id="11" name="Picture 2" descr="Résultat de recherche d'images pour &quot;avpu gcs&quot;"/>
          <p:cNvPicPr>
            <a:picLocks noChangeAspect="1" noChangeArrowheads="1"/>
          </p:cNvPicPr>
          <p:nvPr/>
        </p:nvPicPr>
        <p:blipFill>
          <a:blip r:embed="rId4" cstate="print"/>
          <a:srcRect l="4554" t="36777" r="4634" b="5671"/>
          <a:stretch>
            <a:fillRect/>
          </a:stretch>
        </p:blipFill>
        <p:spPr bwMode="auto">
          <a:xfrm>
            <a:off x="4963059" y="892934"/>
            <a:ext cx="3888841" cy="347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57200" y="15240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828675" y="1030288"/>
            <a:ext cx="8315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b="1" dirty="0" smtClean="0">
                <a:solidFill>
                  <a:srgbClr val="3333FF"/>
                </a:solidFill>
              </a:rPr>
              <a:t>Arrêt </a:t>
            </a:r>
            <a:r>
              <a:rPr lang="fr-CH" b="1" dirty="0" err="1" smtClean="0">
                <a:solidFill>
                  <a:srgbClr val="3333FF"/>
                </a:solidFill>
              </a:rPr>
              <a:t>Cardio-Respiratoire</a:t>
            </a:r>
            <a:r>
              <a:rPr lang="fr-CH" b="1" dirty="0" smtClean="0">
                <a:solidFill>
                  <a:srgbClr val="3333FF"/>
                </a:solidFill>
              </a:rPr>
              <a:t> (ACR)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995363" y="4763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H" dirty="0" smtClean="0">
                <a:solidFill>
                  <a:schemeClr val="bg1"/>
                </a:solidFill>
              </a:rPr>
              <a:t>Urgences en entreprise</a:t>
            </a:r>
          </a:p>
        </p:txBody>
      </p:sp>
      <p:pic>
        <p:nvPicPr>
          <p:cNvPr id="1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83970" name="Picture 2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" y="1789901"/>
            <a:ext cx="4606925" cy="4448973"/>
          </a:xfrm>
          <a:prstGeom prst="rect">
            <a:avLst/>
          </a:prstGeom>
          <a:noFill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5974" y="2057400"/>
            <a:ext cx="3556576" cy="38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57200" y="15240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847726" y="1068388"/>
            <a:ext cx="7905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 smtClean="0">
                <a:solidFill>
                  <a:srgbClr val="3333FF"/>
                </a:solidFill>
              </a:rPr>
              <a:t>i-gel vs ventilation au masque</a:t>
            </a:r>
            <a:endParaRPr lang="fr-FR" sz="2000" b="1" dirty="0">
              <a:solidFill>
                <a:srgbClr val="3333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995363" y="4763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H" dirty="0" smtClean="0">
                <a:solidFill>
                  <a:schemeClr val="bg1"/>
                </a:solidFill>
              </a:rPr>
              <a:t>Urgences en entreprise</a:t>
            </a:r>
          </a:p>
        </p:txBody>
      </p:sp>
      <p:pic>
        <p:nvPicPr>
          <p:cNvPr id="1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2113" y="1525588"/>
            <a:ext cx="4787638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9035" y="482600"/>
            <a:ext cx="1164584" cy="12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0" y="2921001"/>
            <a:ext cx="3695700" cy="2425699"/>
          </a:xfrm>
        </p:spPr>
        <p:txBody>
          <a:bodyPr/>
          <a:lstStyle/>
          <a:p>
            <a:pPr>
              <a:buClr>
                <a:srgbClr val="0066FF"/>
              </a:buClr>
            </a:pPr>
            <a:r>
              <a:rPr lang="fr-CH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Type d’étude: </a:t>
            </a:r>
            <a:r>
              <a:rPr lang="fr-CH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Prospective</a:t>
            </a:r>
          </a:p>
          <a:p>
            <a:pPr>
              <a:buClr>
                <a:srgbClr val="0066FF"/>
              </a:buClr>
            </a:pPr>
            <a:r>
              <a:rPr lang="fr-CH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CH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Pariticipants</a:t>
            </a:r>
            <a:r>
              <a:rPr lang="fr-CH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fr-CH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pas d’expérience en anesthésie</a:t>
            </a:r>
          </a:p>
          <a:p>
            <a:pPr>
              <a:buClr>
                <a:srgbClr val="0066FF"/>
              </a:buClr>
            </a:pPr>
            <a:r>
              <a:rPr lang="fr-CH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Mannequins: </a:t>
            </a:r>
            <a:r>
              <a:rPr lang="fr-CH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88% de réussite au 1er essai (14 secondes)</a:t>
            </a:r>
          </a:p>
          <a:p>
            <a:pPr>
              <a:buClr>
                <a:srgbClr val="0066FF"/>
              </a:buClr>
            </a:pPr>
            <a:r>
              <a:rPr lang="fr-CH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Patients: </a:t>
            </a:r>
            <a:r>
              <a:rPr lang="fr-CH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82% de réussite au 1er essai (100% en 3 essais; 17.5 secondes)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48300"/>
            <a:ext cx="8993188" cy="825500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293263"/>
            <a:ext cx="2578100" cy="320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 descr="http://www.frca.co.uk/images_main/resources/Intersurgical/igel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11800" y="4069578"/>
            <a:ext cx="3327400" cy="1750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57200" y="15240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849313" y="1030288"/>
            <a:ext cx="531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b="1" dirty="0" smtClean="0">
                <a:solidFill>
                  <a:srgbClr val="3333FF"/>
                </a:solidFill>
              </a:rPr>
              <a:t>Plan de cette présentation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5129" name="Rectangle 31"/>
          <p:cNvSpPr>
            <a:spLocks noGrp="1" noChangeArrowheads="1"/>
          </p:cNvSpPr>
          <p:nvPr>
            <p:ph type="body" sz="half" idx="1"/>
          </p:nvPr>
        </p:nvSpPr>
        <p:spPr>
          <a:xfrm>
            <a:off x="876300" y="1714499"/>
            <a:ext cx="7943850" cy="4711701"/>
          </a:xfrm>
        </p:spPr>
        <p:txBody>
          <a:bodyPr/>
          <a:lstStyle/>
          <a:p>
            <a:pPr eaLnBrk="1" hangingPunct="1"/>
            <a:r>
              <a:rPr lang="fr-CH" sz="2400" dirty="0" smtClean="0">
                <a:latin typeface="Calibri" pitchFamily="34" charset="0"/>
                <a:cs typeface="Calibri" pitchFamily="34" charset="0"/>
              </a:rPr>
              <a:t>Avant-propos</a:t>
            </a:r>
          </a:p>
          <a:p>
            <a:pPr eaLnBrk="1" hangingPunct="1"/>
            <a:r>
              <a:rPr lang="fr-CH" sz="2400" dirty="0" smtClean="0">
                <a:latin typeface="Calibri" pitchFamily="34" charset="0"/>
                <a:cs typeface="Calibri" pitchFamily="34" charset="0"/>
              </a:rPr>
              <a:t>Organisation des services </a:t>
            </a:r>
            <a:r>
              <a:rPr lang="fr-CH" sz="2400" dirty="0" err="1" smtClean="0">
                <a:latin typeface="Calibri" pitchFamily="34" charset="0"/>
                <a:cs typeface="Calibri" pitchFamily="34" charset="0"/>
              </a:rPr>
              <a:t>préhospitaliers</a:t>
            </a:r>
            <a:r>
              <a:rPr lang="fr-CH" sz="2400" dirty="0" smtClean="0">
                <a:latin typeface="Calibri" pitchFamily="34" charset="0"/>
                <a:cs typeface="Calibri" pitchFamily="34" charset="0"/>
              </a:rPr>
              <a:t>, chaîne des secours, et 144</a:t>
            </a:r>
          </a:p>
          <a:p>
            <a:pPr eaLnBrk="1" hangingPunct="1"/>
            <a:r>
              <a:rPr lang="fr-CH" sz="2400" dirty="0" smtClean="0">
                <a:latin typeface="Calibri" pitchFamily="34" charset="0"/>
                <a:cs typeface="Calibri" pitchFamily="34" charset="0"/>
              </a:rPr>
              <a:t>Pathologies liées au « A » - Voies Aériennes</a:t>
            </a:r>
          </a:p>
          <a:p>
            <a:pPr eaLnBrk="1" hangingPunct="1"/>
            <a:r>
              <a:rPr lang="fr-CH" sz="2400" dirty="0" smtClean="0">
                <a:latin typeface="Calibri" pitchFamily="34" charset="0"/>
                <a:cs typeface="Calibri" pitchFamily="34" charset="0"/>
              </a:rPr>
              <a:t>Pathologies liées au « B » - Troubles respiratoires</a:t>
            </a:r>
          </a:p>
          <a:p>
            <a:pPr eaLnBrk="1" hangingPunct="1"/>
            <a:r>
              <a:rPr lang="fr-CH" sz="2400" dirty="0" smtClean="0">
                <a:latin typeface="Calibri" pitchFamily="34" charset="0"/>
                <a:cs typeface="Calibri" pitchFamily="34" charset="0"/>
              </a:rPr>
              <a:t>Pathologies liées au « C » - Syndromes Coronariens Aigus</a:t>
            </a:r>
          </a:p>
          <a:p>
            <a:pPr eaLnBrk="1" hangingPunct="1"/>
            <a:r>
              <a:rPr lang="fr-CH" sz="2400" dirty="0" smtClean="0">
                <a:latin typeface="Calibri" pitchFamily="34" charset="0"/>
                <a:cs typeface="Calibri" pitchFamily="34" charset="0"/>
              </a:rPr>
              <a:t>Pathologies liées au « D » - Troubles neurologiques</a:t>
            </a:r>
          </a:p>
          <a:p>
            <a:pPr eaLnBrk="1" hangingPunct="1"/>
            <a:r>
              <a:rPr lang="fr-CH" sz="2400" dirty="0" smtClean="0">
                <a:latin typeface="Calibri" pitchFamily="34" charset="0"/>
                <a:cs typeface="Calibri" pitchFamily="34" charset="0"/>
              </a:rPr>
              <a:t>Situations particulières:</a:t>
            </a:r>
          </a:p>
          <a:p>
            <a:pPr lvl="1" eaLnBrk="1" hangingPunct="1"/>
            <a:r>
              <a:rPr lang="fr-CH" sz="2000" dirty="0" smtClean="0">
                <a:latin typeface="Calibri" pitchFamily="34" charset="0"/>
                <a:cs typeface="Calibri" pitchFamily="34" charset="0"/>
              </a:rPr>
              <a:t>Arrêt </a:t>
            </a:r>
            <a:r>
              <a:rPr lang="fr-CH" sz="2000" dirty="0" err="1" smtClean="0">
                <a:latin typeface="Calibri" pitchFamily="34" charset="0"/>
                <a:cs typeface="Calibri" pitchFamily="34" charset="0"/>
              </a:rPr>
              <a:t>Cardio-Respiratoire</a:t>
            </a:r>
            <a:r>
              <a:rPr lang="fr-CH" sz="2000" dirty="0" smtClean="0">
                <a:latin typeface="Calibri" pitchFamily="34" charset="0"/>
                <a:cs typeface="Calibri" pitchFamily="34" charset="0"/>
              </a:rPr>
              <a:t> (ACR)</a:t>
            </a:r>
          </a:p>
          <a:p>
            <a:pPr lvl="1" eaLnBrk="1" hangingPunct="1"/>
            <a:r>
              <a:rPr lang="fr-CH" sz="2000" dirty="0" smtClean="0">
                <a:latin typeface="Calibri" pitchFamily="34" charset="0"/>
                <a:cs typeface="Calibri" pitchFamily="34" charset="0"/>
              </a:rPr>
              <a:t>Anaphylaxie</a:t>
            </a:r>
          </a:p>
          <a:p>
            <a:pPr eaLnBrk="1" hangingPunct="1"/>
            <a:r>
              <a:rPr lang="fr-CH" sz="2400" dirty="0" smtClean="0">
                <a:latin typeface="Calibri" pitchFamily="34" charset="0"/>
                <a:cs typeface="Calibri" pitchFamily="34" charset="0"/>
              </a:rPr>
              <a:t>Triage</a:t>
            </a: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995363" y="4763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H" dirty="0" smtClean="0">
                <a:solidFill>
                  <a:schemeClr val="bg1"/>
                </a:solidFill>
              </a:rPr>
              <a:t>Urgences en entreprise</a:t>
            </a:r>
          </a:p>
        </p:txBody>
      </p:sp>
      <p:pic>
        <p:nvPicPr>
          <p:cNvPr id="1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57200" y="15240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828675" y="1030288"/>
            <a:ext cx="8315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b="1" dirty="0" smtClean="0">
                <a:solidFill>
                  <a:srgbClr val="3333FF"/>
                </a:solidFill>
              </a:rPr>
              <a:t>Anaphylaxie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995363" y="4763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H" dirty="0" smtClean="0">
                <a:solidFill>
                  <a:schemeClr val="bg1"/>
                </a:solidFill>
              </a:rPr>
              <a:t>Urgences en entreprise</a:t>
            </a:r>
          </a:p>
        </p:txBody>
      </p:sp>
      <p:pic>
        <p:nvPicPr>
          <p:cNvPr id="1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725" y="1724024"/>
            <a:ext cx="8178397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57200" y="1524000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847726" y="1068388"/>
            <a:ext cx="7905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 smtClean="0">
                <a:solidFill>
                  <a:srgbClr val="3333FF"/>
                </a:solidFill>
              </a:rPr>
              <a:t>Pré-triage</a:t>
            </a:r>
            <a:endParaRPr lang="fr-FR" sz="2000" b="1" dirty="0">
              <a:solidFill>
                <a:srgbClr val="3333FF"/>
              </a:solidFill>
            </a:endParaRPr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995363" y="4763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H" dirty="0" smtClean="0">
                <a:solidFill>
                  <a:schemeClr val="bg1"/>
                </a:solidFill>
              </a:rPr>
              <a:t>Urgences en entreprise</a:t>
            </a:r>
          </a:p>
        </p:txBody>
      </p:sp>
      <p:pic>
        <p:nvPicPr>
          <p:cNvPr id="1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28674" name="Picture 2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0300" y="2404883"/>
            <a:ext cx="2120900" cy="247229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0900" y="304800"/>
            <a:ext cx="2458871" cy="17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2064" y="1041400"/>
            <a:ext cx="4353036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00" y="2692399"/>
            <a:ext cx="4583151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4763"/>
            <a:ext cx="9144000" cy="2514600"/>
            <a:chOff x="0" y="0"/>
            <a:chExt cx="5760" cy="1584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8"/>
            </a:xfrm>
            <a:prstGeom prst="rect">
              <a:avLst/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fr-FR" sz="2000">
                <a:solidFill>
                  <a:schemeClr val="bg1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0"/>
              <a:ext cx="5472" cy="1584"/>
              <a:chOff x="288" y="0"/>
              <a:chExt cx="5472" cy="1584"/>
            </a:xfrm>
          </p:grpSpPr>
          <p:sp>
            <p:nvSpPr>
              <p:cNvPr id="6150" name="Line 6"/>
              <p:cNvSpPr>
                <a:spLocks noChangeShapeType="1"/>
              </p:cNvSpPr>
              <p:nvPr/>
            </p:nvSpPr>
            <p:spPr bwMode="auto">
              <a:xfrm flipV="1">
                <a:off x="480" y="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2" name="Line 8"/>
              <p:cNvSpPr>
                <a:spLocks noChangeShapeType="1"/>
              </p:cNvSpPr>
              <p:nvPr/>
            </p:nvSpPr>
            <p:spPr bwMode="auto">
              <a:xfrm>
                <a:off x="480" y="76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3" name="Line 9"/>
              <p:cNvSpPr>
                <a:spLocks noChangeShapeType="1"/>
              </p:cNvSpPr>
              <p:nvPr/>
            </p:nvSpPr>
            <p:spPr bwMode="auto">
              <a:xfrm>
                <a:off x="288" y="960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4" name="Rectangle 10"/>
              <p:cNvSpPr>
                <a:spLocks noChangeArrowheads="1"/>
              </p:cNvSpPr>
              <p:nvPr/>
            </p:nvSpPr>
            <p:spPr bwMode="auto">
              <a:xfrm>
                <a:off x="624" y="0"/>
                <a:ext cx="5136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fr-CH" dirty="0" err="1" smtClean="0">
                    <a:solidFill>
                      <a:schemeClr val="bg1"/>
                    </a:solidFill>
                  </a:rPr>
                  <a:t>Medical</a:t>
                </a:r>
                <a:r>
                  <a:rPr lang="fr-CH" dirty="0" smtClean="0">
                    <a:solidFill>
                      <a:schemeClr val="bg1"/>
                    </a:solidFill>
                  </a:rPr>
                  <a:t> Emergencies in Geneva</a:t>
                </a:r>
                <a:endParaRPr lang="fr-CH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55" name="Text Box 11"/>
              <p:cNvSpPr txBox="1">
                <a:spLocks noChangeArrowheads="1"/>
              </p:cNvSpPr>
              <p:nvPr/>
            </p:nvSpPr>
            <p:spPr bwMode="auto">
              <a:xfrm>
                <a:off x="535" y="649"/>
                <a:ext cx="393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2000" b="1" dirty="0" smtClean="0">
                    <a:solidFill>
                      <a:srgbClr val="3333FF"/>
                    </a:solidFill>
                  </a:rPr>
                  <a:t>Questions?</a:t>
                </a:r>
                <a:endParaRPr lang="fr-FR" sz="2000" b="1" dirty="0">
                  <a:solidFill>
                    <a:srgbClr val="3333FF"/>
                  </a:solidFill>
                </a:endParaRPr>
              </a:p>
            </p:txBody>
          </p:sp>
        </p:grpSp>
      </p:grpSp>
      <p:sp>
        <p:nvSpPr>
          <p:cNvPr id="123906" name="AutoShape 2" descr="data:image/png;base64,iVBORw0KGgoAAAANSUhEUgAAANsAAAH0CAYAAAC0DlgXAAAgAElEQVR4Xux9B3hUVdr/e+/0mplJJaSQ0ItYUOwuu6h8COhaQNcOlrWs275v191l3Y3/dS2ra1l7dwFFwY5dVLCgiIL0FpKQkN4zvdx7/8/vzJx4HRNIICHt3ucZZsjce+657zm/efv7CqQdGgU0ChwWCgiH5S7aTTQKaBQgDWzaJtAocJgooIHtMBFau41GAQ1s2h7QKHCYKKCB7TARWruNRgENbNoe6DcUKCoqEs/cutUU9vlSnTt2ePQOR0rManUJimJUFEVWJMlv8/u9Ebvd25qX1yg5nc0/fe65MBEp/eYh9jMRDWwDYZUG8RyXzZ1rLCgtLTD4/VNFr/c4XTQ6iSKRbCUUShMkyUyCoJeJRIFIERRFIkGQyGgMKgZDvWgyVcpEWySXa5uUmfmdnJ6++9jly9v6K/g0sA3ijdyPH034/OSTh9laWs4UGxtnC17v8WI0miXEYnpFUQgviaj9BbbFWZdIRHhh4+oEgURBIJ1OJytmc4toNO6Q7PZPohbLh3JOznfHrlzZ2p9ooIGtP63GIJ8LxMSffvzxSOvevfPMPt+Fgtc7HgCTZZliROwFkAFYeOf/52TB37Fh+Qt/1xGRnogMeAkC6UWRBIPBKzocmxSn802/2/1GaUFB8bzlyzFknx4a2PqU/EPj5gDZcStWTExtarrM0tR0ns7nKyBJErH7I0QEpSuq4l7YlACWnABdR1RSb1wOPgDPSESmxLtOr1fIYikXXK63Qy7XknVG4ze//PZb3KpPDg1sfUL2oXPTV447rtBRU3OVq7X1MksgkCvGYoxrhYgomOBeABUXE9Ubkv99f9YPNafDZy5mgtsBfAx4Oh3pzOYGyW5/U0pNfXzXxInf9gWn08A2dPb9YX3SFXPmWHXbtl1grq//Y4rPN8Eky2yvgYv5ExyNcy/8netl6g3ZHRMjBxp/V4MXIqYVwBNFEq3WWnK5Fvuysx85/uuvSw8nUTSwHU5qD5F7LTvllDxrScnf7A0NF7siEQs2O/SvQIKjcb2sK5wrWV/bHwm54SQZsFzXMxORLQ46RXS5tsrDht1en57+2k9XrQKj7fVDA1uvk3ho3eC1I4+caqisvNfW1HSSR5YFAIBzM64scY6mtjJ2RiX1OR1t1mTdDeNw0ZJfq+aQEC8tRGQXBDKYzX7F43m+paDgn6d8/nl5b6+UBrbepvAQGv/ViRN/pq+oeNjm9Y5LUxSmP4Gb4QXOxje9GkD7ExX5eeCAODjnSiZp8ibm/+9obM7lYEhxQLzU6RTF4/kqNHz4H4777rsvenO5NLD1JnWH0NjLALS9ex+z+v2jMxWFGSe42AigdSQyHghoIB+u42Dj+piarJ0BLZn06nvxz+BydoBOEIjs9tJgWtrN715xxStFRUX8lj26ghrYepScQ3OwN4466mR5z56n9T7f2GGKwszv3oR+xkVGtcXxQFRSA4M7t/E3bmnk16v9bWqDiPqzWqTEdcmgw48CjCdO+Ons9kYlL++v2ydOfLI3rJUa2A608tr3+6XAsmOPHasvLX2empqmgKNh0wJo4Grci9wV3YwDIVnUBEjhiwN35PoYnxCAAgDiXS1mclExWfRM5qRqUEKPcxGR2WZrpZycP2+ZPPmJngacBjYNTAdNgedPOcVt3LnzCWpsvMAty5SR8J35VP6zrg6ezAEBIvwNvjiYCrFRYdVM1ttwDud+EAvBVTkHVId2dQY0DnKcywFnsNubfWlp159YVvZSV+fflfM0sHWFSto5P6LA3LlzdResWfMXqq39uzkW0+UmwIFgRFgdu6v08GgRzpXgi6tNgA1AUIuT3FkNMz5EQJj01ZwRY/FIElzblYOLqRjPDXA7HHvDo0ZdMXXDhtVdub4r52hg6wqVtHN+RIEXjzhiprhnz2IhEEjNThgaADSY+dWWx+QLkzec2jwPzgQuVkFEewSBmgUBwJWjREoMDEtB4L/COB4AB04HbpRCRJlEjLNCjAXAePgXgIjz1EdHm56DnBtNUgSBJI9nXePYsb+YvmbNnp7YAhrYeoKKQ2yMJTNn5hi/+WaZ3NBwokdRKEtl4uccqDPOluxwxnlcRISut1sUI+Vm89ZWvX5tRBBKdDZbo04UQ4ok2SNebwaJ4iglGp0kR6OjSZadiizHMwASDmvMJY+I0hJrAvCDywF03FjC55BsPOH/B+AAWpteT9H09KeLTznlpnnLl0OiPaRDA9shkW/oXczEx3Xrblf27fujORYjiI/YRAAKFx95hIhaT+poowFo4ELY3E2CQDuMxpo6t/seb2Hh4sVr1jR0JI3i/s5t21ICzc0TlEBghhSJnCuFQmNJljEMmwuAhXmNTIAGxhqAEWZ+blTh53bkOsDfMBg4ptlkCgays395Qmnp4kNdbQ1sh0rBIXb9ssmT/0fZs2cJ+f1MfIQFj1sfuXm/szAstbOZAw1cp04QaKfFsqUmNfV/n6ioWNkNlU+4fMyY7Eh9/c+VYPDGWCg0LoE3BjqAZQwR5STiMXEvzJdbL9WuA76M+Bv/kYCICv2N3O5NjRMnnnv655+XHMpya2A7FOoNsWsXnXRShmnXruVKY+NpKYrCdCSY5ZOj99V6mNoMzzcbFx2x+RsFgbZYLN9VpqZe+1xFxbqDJekVubkjo21t/xfz+S6TJcnGAYN7FCZemCfABhExWaRU35fPH6DEuU69ngLZ2XecsHfvQhKE/fni9zt9DWwHu7pD7TpFERbl5CyM1NTc6pMkEb/4TG5T6UT4PzfF7488OAeiHjjidotlx77U1Cse27fv60Ml6U2jRpmam5oui/n9t8XCYdhM2Hwwr+EJIwo+g9PB6qje/Mm6JP+RQIqOB+c6nRWNo0fPOuPbbzcf7Dw1sB0s5YbYdf9vwoSj5dLSFU3B4HCABBY+LqJxsZEnbapFsmSOwc3yeN9pMtXvSU296pGqqhU9SE5hQU7OzwMNDQ/EQqFcDhpwKYiVAA70uWFJVko1p+OsC3Pk3M2h05E/J+fuk8rKbj5Y7qaBrQdXeTAP9euRIyf5amqWRgOBSWLC/A4RDda/gkRQLwwkMI6AawF4ap2IO61hEMF1e0UxujstbeE9N9zwb+qFWMQrsrLmBRsaHpVjMQ8HHH4gwJHTE3PGZ+6HSxYr1VEveB7G3VJSdlYVFs6YtWHD3oNZaw1sB0O1IXrNdSNHToo2NPxN8vnmoPIV35BwLo9IiGfgBNDjeEQG93EBhOAUMDq0CgJtdTpf3ZGaumB5SUlvFeURL3O5fhNqa7tTkWXgmx0ADdwCeEGc5C4BNei4+KnW3cAV7QaD5B09+lenbNv22MFsAQ1sB0O1IXzNDRMn2qMNDfMkr/e3cjA4SVEUtoewWbGBYYzAO8AFTgcdCRua6044d7fFUlIyYsTch7dvX9+bpFwwdqwjXFn5TMTvv4A7w8Fx8cMAwweUOoAPPxAdWSbV3A06nkcQKJyW9ta2WbPmzn/uuW4nnGpg683VHsRjXzdixAipre3GmNd7uRKLZWAzYzNhM0MfgmMZ+WK8ahY4HDhgtV4f3pOZ+bu7KisfPRzkuTI397hQff3rsVAIngp2QIwE4OB3gxiMOXcW1sUBB9bIxE6rtaZm5MgzZ23e3G1DiQa2w7Hig/Qec4l0abm5J0Xa2n4b8/lmKJJk4xwC4iLENBgjwBXA6cKCQGUu17KyCROufuaLL2BnORyHcLnbfVuotfUviDYBeAD88QnwgLOBy3HfGyak9gdysPGoEqterzQWFNwwfffubouSGtgOx3IP8ntcm51tJVmeJfn9v48GAscqksS8AuAW0HXARcDt6s3m0pKcnAvuLy7uVfExmdzz8/ImhOrq3uPWSQAInBeGHXC31A4sk1xv4+8ACjhziiiSPyPj2ZOvu+7q7hp2NLANciAczse7bvLkjFh19VzJ57tGCocnkSzrCLU+dLqAx2ze4HS777mlvPyNgzWdH+yzoG5lyQMPPBJuafmlnLCk4kdgogps3FCi5mxqQwmAwkXJiNO5bscxx5w5f9Wqlu7MSQNbd6ilndslCizIzc3WBwIXyJJ0BglChc5me1N0u9c+unlzc5cG6IWTrkxPPyvS1LQ8JklWcDYAB2ADV4MuBq7VmZGEgw7iJyJQyG6vLps48fR5a9du685UNbB1h1raud2hgHDTzJnG1OOPj/ZWTY/uTOa6I48c7tu166NoMDiWh4tBb4PVBIYcnprTESCS9TaDyRSoy80966zi4m7lumlg686KaecOWApce+21hshLLz0fbG2dy4sIjUpkBsCAA46V7GvjD8vBhu8BTLPRGKstLLx81o4dS7tDEA1s3aGWdu6ApsD81NTbgs3NCyVZZg72/IRVEvoazwbojLPxLAUYVKwGA9UMH/672WVl93eHIBrYukMt7dwBTYGrs7Ov8tXUPBVTgQ16mxpsHT0g52zcImnV6ajG5frLnMbGO7pDEA1s3aGWdu6ApsCVdvt5Ib9/eUxRRAAIpv9JCWMJrJMdObbVQcn4HpzNLIpUYzYvPDsQuL07BNHA1h1qaecOaApcabX+PBwMvgKwYeMjawHZprzuiNqxrdbX8FktRpp1Oqpyuf7888bGO7tDEA1s3aGWdu6ApsA1w4ZdFqip+a+sKKwHwREJhzsv1Lo/0z8HGwwkRoOByocN+/Xc8vIHu0MQDWzdoZZ27oCmwPXDh//VX139D5JlFrJ1bCJoGpyNpwR1prPx3DaATWcwxCoKCi6dt2tXt+pKamAb0NtHm3yXKaAowi/d7qejra3zSVGY7nVCAmSsRXAnA6lLPPAEVNlkCpTn5p51seZn6zL5tROHEAV+d+KJnvCmTe9Jfv9xeGyUSTgyoYvxKsr7s0TyDHM4v4NWa/n2ceOm37h+fXF3SKhxtu5QSzt3wFJg4ahRJwTKy9+RIhE3xEboa0ivQQoQr6WyPxES30HUhBjZ7HR+sfbkk88qevfdtu4QRANbd6ilnTtgKXBLZuY/QvX1f0WaDeIhwdXUpv6OSmYlm/2RNgSzf11a2hPn1NZe192Aag1sA3b7aBPvKgXuOOaYUeHdu98Ke71joZvB3I9cO96wQ90DTj1msr4GEVLW6ZTyvLzrLiktfaKr9+fnaWDrLsW08wcUBZBeY3j88duidXV/JkliuXUTkrrj8GJEyQ+mLosAkAJsPqu1Znd+/hnXb9++pbuE0MDWXYpp5w8oCtxdWDgrUlX1rBAKpSPCH+FZ4GS8ypCae3UGNoCEdcsRBKp2u9/9dPr08+87iNr/GtgG1NbRJtsdCjw4duzJkcrKp3Q+3zgADbX/Yb5HUh3vcqPmXslj8+YgvHZkRK+XS4cNu2l+RcUj3ZmHJkYeDLW0awYEBYqmTdNnVFTMprq6Oy0+39gcRWGVtGAQQZMNmBDVelpnxhFebxKByuBstXb7jl2FhWf9YdOm0oMhhMbZDoZq2jX9lgIPH3dcrrW29iahru6q1FDIA/M+LziEWv/qvgT76/OtrhkJc39Up6PSjIyF86uruxV8rCaUBrZ+u220iXWHAv+ZOdOZsnPnbFNj428dPt+xqZIk8FIHKBqL1sPo1caPziyQ+F5dvRnmfvjXqhyObbtHjJjz582bD7qTjQa27qyodm6/owBAll5WNt3U0HCdraXlNFc0agYn491H0S4YJn7eDZUHG3fE1ZKNJYgsQVhXq14fKcvM/O31h1jrUgNbv9s+2oS6QoFHTjnFnVlXd6a5sfEqm893sj0SsZqVuPYFYEE34yDbn7jI78W5GdffeCaAjFqXKSmvbRg79soH167tVsRI8nNoYOvKymrn9BcKCEuOP364pbp6ls3rvcTm9x9ni0bNxgTIYGGETqbmZPuzNqofioONR/dDfAQ49lmte8qzs+ct7IFalxrY+ss20ubRKQXgmB63YkWBrb5+rqm1FSAbZ5ckvV5RmFWRN2SETqZuMdyRlbGjm6iBhu8hhkKErDGZWkrS02/60759S3pieTSw9QQVtTF6hQJFROKEo48eZ2pouNTa2jrX4fcXWiRJROAwQAZwQVzEe2ethbsyMXUECUCGV73BENiblvbXtaec8p/ly5cDw4d8aGA7ZBJqA/Q0BcDJRi1fPs7W2HiFxeu9MCUYzLPKssBBBjERIANHO1SQcesjdDRYHXHUGgyB8rS0OyqOOuruB999V23EPKRH1cB2SOTTLu5pCiybOrXAUFu7wNjQcFlKKJTvkCSWAsPFRW746CmQYf48UxuGlX1GY0t1evptVZMnP9STQMN9NLD19G7RxjsoCjx71FEuV2vrpfrGxhtsfv9YlySJ4DQQ8cDJYPjgnOxggcZ1OP6OzY97gKt5BYH2mc1lNS7XwtVjxy5btWoVsNejhwa2HiWnNlh3KbBs7lydfvPmU3R1dX82eb0/S4lGDfBtwU8GcHE/GZQmbNaOAofVhpDOiqyqgYZzwM0QyY9xa0VRqnI4VrWmp//1n8XFX3X3Gbp6vga2rlJKO6/HKbBk5kynfefO64Xa2t9ZAoHMVEVhnAbAACcD0GDO5wHB+0vwVE9Ovak5ONVBxTCA4O/NgkBVZnNti8PxWKPT+fCDxcX1Pf6QqgE1sPUmdbWxO6XAsilT8kz79v1TaWqaZ49GjWgNDG4DbsaNH9yMvz9TYLJomKwbcbBho/PMbHRhrNbrg80227vBtLR/lxxzzNqesjjub8k1sGmAOOwUePHoo480lJffJ7a0/BQGELTdxUYEJwNHU4NrfzGMmLharORR+mrAcZERYzbBd6bTxdoslrVht/vhNqdzxSNbtyJs8rAcGtgOC5m1m3AKvDh58jGG8vInlLa2KXZZZh1JcYDbAGhc3OMb80ChVmoxUW34gNEDL4AM+Ws1oig1m82bwi7Xs0pa2kv3bNpUd7hXRQPb4ab4EL7f4mOOGWUqLV2ktLSciDhG9NuG6IiAQ87R1IDhnGt/JONg4yInREWMCV2vURCoTqeL+my2TRGz+b9hj+fl+7dvr+6rJdDA1leUH2L3fWrGDI9tw4YnqaHhPFGWGdCQJwagQXw8EAdLJleyVZLrYwBtvSBQg07n99lsa8luXxzLz3/nnjVrDjsnS56zBrYhtun74nHnzp2rO2/dur8qlZW3yNGoLiNRsxGGEChMPP2lq3NTBxfzmo8QQ2sAMoOhOWSzrZSs1kWhnJxPDzVSv6tz6sp5Gti6QiXtnEOiwHNjxkzX7du3VAkE0uFDQ6smiH3garA+didgmAMNIINOBrBWoYWTwVAdtFpfl1yupc35+eueW7UKvvB+dWhg61fLMfgm89/p01N1Gze+KDU2ni4qChUmouoBNKCBG0QOpJfx8yAuwk8GkFYKAlUYjdUBp/OVmNX67Hd7925aFWeU/fLQwNYvl2XwTGrRiBHXyZWVD8rRqB6+tLyEHw16WldQAU7GjR8AGTganNElBkNrg9W6PJqS8uh3BQWbeiO8qqdXQQNbT1NUG6+dAo9PmZJnLC5eIbe2TobIh+aDAAz0K4TSq8XHjkKu1HlmCK3CZq0WRWmvw7G6xeW6R5ow4eOeDhbuzeXTwNab1B3iYz89fPjvqbb2HikWE8DVIEJyx7XaKNKZzsZFRwAU3G2vweAvTUl5vHXMmLse6wfWxe4urwa27lJMO79LFLh/0qRMW3n5CqWt7ThssrEqXQ1AO1DkPudqvJ1TicHg35uefuuGI4/8z7s9mGPWpYfpoZM0sPUQIbVhfkiBxwoKLhUqKp6RYjEDmsOPV3E1tU+ts+BiXgsEgcn7dLpwcVpa0Y7TTrt3+fLlsI0MyEMD24Bctv496aJp08xZGzculVtafi4rCiv7Dd8awqYOJD6qSxSg6I5XFGmH07loW17eDYs3bYIUOmAPDWwDdun678QfHDv2WKGi4h341SAGovEgQATDSGdGEf40PPAY18GoUmy1FhdnZ5/z7+Libf33ibs2Mw1sXaOTdlY3KPBQdvbNSm3tnbIkEQwjsEIeyIHNQciNIuBqzaIo78rI+NPCmpq7u3H7fnuqBrZ+uzQDc2J3nX22w/rZZ2/Kzc3TAKBRRAxwLUmpMx09HRchYeaHP63EZtu8bcSI2Q9s3Vo+MKnxw1lrYBsMq9iPnuH+MWOOo/Lyd5RQKA2i4GSVCJmcPpM8bR6KBa7m0+lod1rawj/W1h50I4t+RBY2FQ1s/W1FBvh8HszJ+aNUXX0XREj0robJH40HeUtd9Ybjn9UiJPQ0tGjaZ7Hs2zVixMzbD6LDZ38loQa2/royA3BeRXPmWFM+//zVWHPzDIALYHOrGg/yknHcd4bNp64vgs8w9aO+/h6PZ9GrRxxx1UAIw+rqUmlg6yqltPMOSIH/GzkyI1pX906rzzfFpyjM8oi8NZj+4WsD2LDh8AIH45H7+D+Pf0Tp7xaDIbQnJ+fCv5SWvnnAmw6gEzSwDaDFGgBTFc7Lyjq2xeeb74tEZkWi0RxRUUQkiXLQDU80gkf0Pndu4zMHHzhbpd2+sWTEiBm3b9lSOwCeuctT1MDWZVJpJ3aVAtOmTdMLu3aN9LW1TY/GYj+PRqNTZVlOQbcZiJYjEtwO9UfQsBAHrwtpFEXa5/Hc+5uGhv/t6v0Gynka2AbKSg3QeZ48dqxDbm4+IujznRGNxWZJknQEybLZkuhzjeBkJJMiwgRWyJDBEKzKzZ37p5KStwfoI3c6bQ1sg21F+/HzTBszJi3Q2npCLBicEQ2FfiJL0mhRls3gbsOJ5NE6nT/N4VjTOGLEZXds2NCrBVP7gkwa2PqC6to9hWkjRmRG/f6jSZKOJVkmQRCKXU5nWZbDUfLUINPV+HJrYNM2vkaBw0QBDWyHidDabTQKaGDT9kCPUADl6k5vbrZXx2Lhon5Y2apHHvIQB9HAdogEHOqXPzhlyjilpuYSCgRGWgWhYIIo1opW6zvNLtfqtWPHlhYN4GTPnl5bDWw9TdEhNt4DWVn/Vhoafi/HYpSFjGxBINLpZMVorIo4nV+12e1velNTPzl/5swqKirqSuW6QUtBDWyDdml7/8H+c+qp6fKmTe9Lra1HIwpkXMJfhnRqBBPrBYFkvT4aM5mKw3b76pDd/k6lw/HVgg0bGrpRm7X3H+Qw3UED22Ei9GC8zX0jR/5Mqah4Q4lE7ADXUYkeaLx2PwCI3DT2EkVS9PpQ1GLZHrVa3w253e+1ZWdvmrdyJZIChsShgW1ILHPvPOR9mZm3KfX1C2VZZhEgKOqD+v2oCckDi3FnbDIADtH+rNCqKBIZjW2S1bop6nS+EzSb39p3wgm75z/3XL8rGd6TlNPA1pPUHEJjFR1/vNOxbdtb5PWeisceTUSZiTojyfX7+Sbj74j2R3S/WRBIFEVFNpvrmzIynnzirrv+vnzevP01Gh3QFNbANqCXr+8mf/eoUSeKKOoTDrsQqY+MbETu8z7Y6pnxtBp1myecy+v2kyjS3vT0u+bX1v6p756o9++sga33aTwo73BPZuaflPr6OxBqhUj+iQkREnKguoZ/8gZTNzvEZ3C5sMEQKM7J+fn/lZZ+OCiJlXgoDWyDeXV76dnuPvNMm/D1128oLS3TcQskh2YnKmih42d37PswrDTa7d9tLyyccWsftN7tJRJ1OKwGtsNJ7UFyr3+NH3+MUFb2vhIMpsHwARESho+ORMiOHplzNyZGIn8tPf2hBbW1Nw0S8nT6GBrYBvsK98Lz3T18+G+V2tr7lFiM1RhBEVaIj2oREoBKLuijngq+B0BlgyFUkpNz4U2DrARCR2TXwNYLm3EwD3nTzJmm3C++eEnxes8hRWGJn+i5hg6gMPmrC/jsjw4AG5JFW222rbvy8s5Y2IeN5Q/XemlgO1yUHiT3uWv06PHyvn0fCsHgcBg3wNVgxue9sfGYXExUG0P443OOh41nEkWq8nieuLKh4bqhEFGigW2QgOBwPcYdubkL5KqqJwVJElExC2ADRwsmuBr0MDXgOpsXdD2EcpVlZl76q8rKZYdr/n15Hw1sfUn9AXbva6+91lD46qtL5MbGeRAh8xPFexDoiKYZvC4kANdZJ1E8MjYdrJBtNltpcWHh6X/evLlkgJHioKarge2gyDY0Lyo67ris8K5d74ba2o5CK6j0eO0QsifCsRD6wRsdAnDqupCc2wGE+M4kCFTrcr3w7JFHXjGYCrHub2doYBuauDmop752yhRDqLr6eF9r61mSLM8UIpHxVlk2pSsKqwuJ0nTOxMgQLRG2hQ3GQccBx/pj6/Vy5fDh1163d+/TBzWZAXiRBrYBuGj9YMrCLyZNyog1Np4kBQL/o4RCp+mj0UK7LBsRkAxuh3dUzQIng6MbwOPdRFG0NWg2l+/Jzz/z5p07d/aD5zksU9DAdljIPHhvgnII9OWXWRQInKhEo3PEWOxnhnA42yHLIgCHyBKIm9DRIGLCkGIUBAq43a++MX36LwZy297urqoGtu5STDu/UwpAzPR6vSOppeUnFAjMECOR443RaJZTUUQADpncLoiVOp1Sl5n5q2urqh4ZSuTUwDaUVvswPuvMUaNMHp9vpC4c/pkgSefoI5GJRlkG2CLDHI5SfVradTcMIRGSW2EP4xJotxqKFLhh2jS72NiYo0SjcqCtLSjm5/uf/vJL9LNXewgGPWk0zjbol1h7wP5CAQ1s/WUlDm0eWMchxSUOjVx9c7UGtr6h+0Hf9do5c6yyMTpKUoQxgixP1gtKil6nNymK5FdEsVSnN38btEhbnnnmTQR1aEc/ooAGtn60GPuZinD9xbMKgoHorGgoOEOSpGOjMSkV0YWKQoRSjQL+IVJMRlOb2Wj82mAxP+O0Zb591zPP+ASN6/WLVdbA1i+WofNJXHXeWfmxSOSyUDh0WTgSGh2ORIVgOErhaIxikkSSHJcegTVRFMmo15HVbCSHzRpIsdnW6UVdtSSIlTqijSaLfV3EkbrniSeegJ9ZOw4zBTSwHWaCdwEn/hMAACAASURBVPV2M2fONKVQZE4sEvhLNBo5KhSOCq3+IPlDEYrEYiTL6FmtxHkWW0Uh3q+aVawSGOicNgs5rRbS60Qy6HWS2WiqNplNn5iMpmKFZKNBJwYUQV8tCsZNRp15xz2LFyPZWjt6iQIa2HqJsIcy7CUzZzrDMe9fIsHQDVEp6vAGwtTiD1AoHE1wsu9tIQAXeyWAhg/sf4l3i8lIYkLMBADxf7vFRCaDngwGHTiiLIq6VqPBtMZoND2h98nvP/juuwht1I4epoAGth4m6KEON/esaVkRf/COSCR8iSRJhhZ/iFp8AYrGYshq+cERV9Pa9TUmRhp0OnAx9hnFU2OSzDhhNBYvmwquZzHGAZdis5DdYmw/36DXe61WxzP2VNdt/35iKTJntKMHKaCBrQeJeahDXXbmmbbWcOu9oWDwGkVRhNZAiJp9forFJBXQ4ohDigvAZzYaKNPjpMJhHioYnkpZ6SmUYjeT0aBnAGv1h6ipxU9llY20rbSGqhpbGXD1Oh1ZzCZy2SzktlvIYjaQKAik04my0Wx9w2ww324MKJs1Lneoq/r99RrYeo6WhzRSUVGRuH71e/8X9Pn/ISuKMRCOUJPXTxFwpASwFJKZroYj1WmjKePz6bSjR9KR47IpO8tFdruZ9EaIhnGxEgfOjkUlamny0tZtFfTBVzvp001lVN3kZeAyGQ3ksJop1WFlXA7XMjVQ0NdZzOYvLVbbkhSH+P6/NFfCIa0vk0AOeQRtgB6hwJxpJ58Q8LW9KsnSMHCtxjY/BcNITCEGMFmRGejSXA6adsxomnXaRDpyQi45Uywk6uIAUZLlTNXMsNCxcISq99bTqrU76LUvdtHWslpmxjSbDGS3xAFnMxsY15Qk9LkWyWg0Bu022zsma8r/e3TpK5t65GGH6CAa2PrBws+dO9fYVrnn8WAwdCWMGb4gDCJBpnMBQJIsM7Hv6NE5dNms4+iU40ZSisfOgBIHGDLFuraUUiRGDfvq6bOvd9GLq7fR5tI6MuhFMpmMlGIxk9tuZjoc7ilJcOIR435Wm32n3Wr9VYNi/WT58uWDth5/b26Hrq1Qb85AG5v+56SpJwZD/hWKLKfKpDDxMRyJm/clWSKr2URnHDeOrvr5VBo7dhjpjfpuxmapqzgSxUIRqi2vo4++3E6LVm6lysY2pvuZTUZyWU1ksxiZPgjuBi5n0Imk1+vxqrTZrGt0onGDqFPW6WzO7Y1BqtHA17VNrIGta3Tq1bN+NvWov4dCoSKdKFAoGqUWbyDOWWSZbGYTnX3KJLr63OMpZ0QaiQbdoceDKERhf5AqiqvopZWb6ZUvtjOXAgBnY64BI2Eu+BsADz0O3I/58JgRRYdX0GQ0lhn0xq90Rv3LYau8evHiDzQ/3X52iga2XoXRgQc/++STHa2htjej0cg0bOS2QIj8oTATIfV6Hc06YQLdcMEJlFuYQTojqnf0zAHxM9DopY0bS+neV9bS7soGJi5aDACcgTnC47piHGw6ncAAyIwuCjr5iuz/OlEknc7gs1jMH1ss9gceW75iVTfL/ffMAw2AUTSw9fEizTjxxFGt/uZPBEXJActqhk8tGiNJUWjquDz64yWn0bgJOWS0obBAzx5Mf6tooOff+46WfrKJhXyZDXHAAUjcvQDfXBxYcQd6nNsRc4rjByLeRltPOlFXo9Ob/hx1pC/WRMsfr5UGtp7dv90e7YyTjj/T62t5XSSywC/GHNiSROkuB/3xolNp+sljyeq2k6hHR7OeP0JtAfp2fQndvuRTqm/1k8VoIKOORZa0uxniYItzMnwGa5NlIr0eutz34iW4pU6vbzWbbL9//t1Pnun52Q7sETWw9fH6/WzqlKv9Qd+T2MOBUIR8wRCzMP78lEn063knUlq2mwxWM4/q7/HZyjGJuQP+9d9P6esd5fEwLp2u3QqKGyIaBUBDe15wMlgoIUqiWy/OBQAFLmLKChmMpnKLzXrukhUfr+/xCQ/gATWw9fHi/eT4KX8L+Ly36kQibyBEgVCYsjxO+vsVP6OpR48gc4qN9CZUXuydpQKw/c0+eublr+nFjzbGLY9qfQ13BmeD3pYAHWN7LLcHxXtEBsJ4ik88qgW2T7PZ+pwjb8z1zw3yPtnd2T69s4LdmcEQP/eEyeMfjcai14ExeP0hljoz+8Rx9Nt5J1FqlpvMdjOJBoDtwEc8KPn789jG34+jm58ZC4ZpxYdb6b4XP2V6ml6E/45Bh4Ecc2NWyARnSzAxdjm4nl6XCIZOYBBWVIPB2GB3Ome/+M4naw8886Fxhga2Plxn8Iapk8YulqTYJdjX3kCQzEY93XzRaXT6CaOZrmayWUjQwa+mkNBBT08ATJJFCkcU8gcjFA5HWPAxgGG1mMhuM5EJjdAUOMg76Qkqy/T1t3up6LH3mDWUMy4GJgANeQSJfDluEOEBYdx4wsVLPAc3rJhMxlve+vzb2/qQxP3q1hrY+nA50Khi41efvRiJhM/DBvX5gzQ2L5OKLjuNCgoySTaaaV9DkLYXV1NOlodOPC4vATieMCpQZa2fPli9g/bVNFNDs5fafAEKR6Ms4sSdYqeC4Rk0aWwOHTEum9LTzCTSj0GHYK+qKi8tvP8t2rG3mulg7d1B4VvjYEv42eLcM7514hzve87GwEZx/5zJaPzUbks9e/nKla19SOZ+c2sNbH24FHPnzrWU79r2WiQcmoGsa+hrZ584jq6dPZVq/DKt3lBCG3dVkM8XpHmzTqTLL5hKghBLOLUVEnU6WvNtBf3zoTeZvgfdCtH+0KO4NRGb3mw00sjcTJo57Sg6eWoBWU3xMDD1IcUUenb51/Ts618wsPBSCwATBxvPmYvbSHh+D5FOEONWysTBQ8x0or4uJTV1+msfrNrSh2TuN7fWwNaHS3H66aen+Oor34lEIidFogjPkmnBzGPJaDTTe1/vpIZWH2W6HXTixBE0+yfjqSDfQzqjPm75S1giausD9N7qrRQORynVaSGP3UIGBCYrMmHMUFSiZl+Iympaqa45QMceOZrOO+tIcjniFkd+QBytrvXT7Y++R2u3lLDgZgY0lkEAwMWZGWdq3+cVxLkbs0gSOGLcSIJnEURdzG61XvLOF+uGRP+1A20lDWwHolAvfn/q0Uenh6XQJ1IsOjEUjrBwqWPG5tG2shpKS7HRqZML6JjCdMr2WMls0pHBbCCj1cwAx8Q1WSY5JpMUkSgWiZIUjlAwFCZeoySeMBoPJDaZTNQSlGnT3ibKzc2iM6eNJYM+nknwPUsi2lHcSPc99xFtLq5gxg+mqyXEyM5IwUH5A86WiDxxOBy3vPf5Ok1v6zV7ci9u0ME09LTjj8/x+5tXS5Jc6AsEGXdIsVnp2HG5dPYJoykrxcR0LBzQwYxGPRmRWW02kgAnFwCHoj8o/hOJUSQcoVA4xjhaRJJY0mk4KjGDCSL5U1NslOJxUURvpuxcD5nNGEMNNoWBd/OOevrXMx/Q3uoGZmhpV9FU8czcxM/0tkTBoUSFL2Yg4UYSq9nyxCffbPzlYFq3g30WjbMdLOV64LqzTjvxiMam5g/DsUim1x9AuBOddtRouvRnE8lj1THOBTM69C4EAhv0ejKbDWSxW0lvNjILoxSNgy0ajlIkHKVoVGK5b6IgMpkvEpUIiahwmONIc9kpa3g6ubNT4xwy6QDYouEYvb16Nz22bBVFo/FCXPF8uR+ezACVsFiqxUr8FeFmiqyQ0WB46cxzL7y4qKioE1NoDxBygAyhga0PF+rEoydPj4QCK8LRqAViZEF2Ot1w9rE0MsMeD4lKJHEifAsLBe4EUdOZ6iCby0GyJMfFR4ANVbdCEVYKwWDQk8WGrG0DSZLE/u7zBqmN5cgplOpyUGZ+BtlTnXEOqTqYcSMcY/rbPx57j0r21bFvGegTDmsGPswvYbNsN5wkxuGcjRlnTMY3Jk09da5WPq+3whL6cAMPpFufdPTE8wPB4FJJos0i0ajzfzLRefbUEWREBAfzi8XjE1GwJxSJMUMEwJaR5SZ3dho7JxqMUDQYZu8AFUBgspkpKugoJujIZrOTQSSSIwEK+wIU8IcYx3GlOSllWCoTSZPBJkdj5PdF6KHn19Dn63cx0EfB8Rjg4sms4LpMhGw3+8d5G88YZ6X2FAWBzS/POP8XF2qcTQNbn2LzhCmTj4kEgjNlk35Zvstx3/wzJs0aO8zRnoHN88cQVdLcBv8ZEkkNlJubThkFaKpLFAmGKeIPUSwUpZA/SK2+MK3ctI8++raYRo4/gv72t1vIZtZTtLmCojUbiSJeigTCJOpEsqelkMmObIIfhp2AG8bCMi1d8R29svLbeIWuqERhSWJB0m6njXIyUxmYquuaqbnNH49cSYRscaBhfkaDacnazdsv61NC95Oba2JkP1mIB/730qun5DkeT3Oa4lZ2cDGLicw2M8uYrq9rpsq6FjIadDRmTA5lFWbHW+gmuFosGiNfs4+qox569K119PGnX9Cvf/1ruummX5PFYiZZilHDpg/I6NvGIvVxPiybyZyNia+SRLKk0LurdtMTy1ZTiLkQYiyUbMr4PLr+4p9S3nAPSVGZymva6N1Pt9DHX21hQdRcxAQQUcPEZrPe+fm3m//cT8jcp9PQwNan5P/+5q/cfuNluW561mk26FiMryhSW1Sh6tYgM9sXZDioqqKKmfWPmjKa0nMySJFhzIhQLBwjORajpoYg+dKOJZ8hlRob6unII48ih9NBRr1AYrCW5Lr1JIYbSGfQMVES/rof62xxdwJyaDbtqKc7nniPapu9LJF19HA3/ebSaZTuslDJniqKRqLkdjnI6fHQmm019Myrq6mxzRcHHCkw+MQcFvsln67fqPnZNNN/P0EaES375/XXFnp0j9vNegrHiLzmYbTkg3X09srP6Gc/+ynd8purqPrb9yjY1kjHnTKJ7Cl2kmIQ9yLMUALgNdYFqCXlKHKPmEAmo55EJUoGxU+maA3pw7Ukyuhovf8D42BcpN4EAzF6//PdtOa7PTSpIINOmphNmcNctPbrHdTc6o9nawsCZXgcVDgyjz7eVEVPvrqagpG4BVOvM1R50jxnfPTZ2m0Huu9Q+F7jbP1klV+541fXjnALj1uNIlVF7GSdMJ2++Ho9ffnll3T11VfTKSefTGVr3yalbj2NnVTAuJIUiTJxkJcgDwcjFJBspLe7SSfKZKAI6SlMOjHGdLRkLvbjR4cIGXcnAGwQJ2NRmfzeEOlIIaNZT61tASoproxXUWZB0PGqy54UGznTMuj2xato3bZS9p3FbFmemhO97N13i7Vy5hpn6ydII6KX77rxikKn+IzFJIrlQjZZCk+g1LQ0pKqQ3W4lUY6QXLuFHHIZmSx6Vr1OikXjaWWJ1BpW1C4mEcodACgAF+InITYi0xsRIT/IwUl6fIR4sYgUlGVAFWZU10I5PdSQRC6bQUfNdS3UUN2UqEESj4kE4DCP9Kw0emH1bvrvG58D3CG7zXHpmg2bXuk/VO7bmWicrW/p3373V+++8aJ8h25xitWgD1nSKZAyiuyeDLKZ9KSPtpI+UEN2a5gMLF0mUYIcgEo01vg+zCORw8bOSTTYUCe5dfq8ca7GwApHOeNs34dzwQEOsPka2qiltpkBl6XX6HTtmduOVDe9+VUZ3b/4PTKaTG/p7e5L1q5d29ZPSNzn09DA1udLEJ/Aq3f/+px8h7LMYdEbBVFHBpud9CYzCYpEghwjk81IjgxXr802mavJECW5Lw3Z2EYD6Qx6Crb5qaWqkXT6BNfU60jQxT9bUhz03Fub6OlXV9empLgu/GzdhtW9NuEBOLAGtn6yaG/c85szsizSGzaTYAG3Qnsno8lIepMhHhKlEykly8PCtHgMYs9N/XtdDSIk426smQcSVomJoAaziXRGHXOeN1XUobAPKxYLkIko/GM0kGgy021PfBT9+Jtdf5uzece/iuKlmrUjQQENbP1kK6y45zenZFhi79lNOhvM7CazkQUd6wwG8iHyoy1AaVkeMjtQ2z+uhwGI+IyDpcsAHCyvrHvLGhcf43oaOBqc2lyEZDUjUQTIbGSxlABi495a9jcGMOiCepHMditVN4SUe5/5+Olln3z7u/r6+rgPQDvaKdC9VdEI12sUeO2u66Zm2oSVqXazA0AzmOJiGzZ7U1Mb1da1sCBiq9XEQrjCkSirTeJw28nmsLJcMgAQgGCWx3Zdbj9LzErSJYwi6GYak+MO7QRXi1fQElhxWDYfk55FqjRW1DNnOzgbREijxUR6k4lKSlve+s+idVc99tpr8YBK7fgBBTSw9ZMN8WLRtcfkeMSPM13WFBM2L0sSFRnHqq9voT3l9SwL22U3s9CpvbVN1NjqZ5kAo3LSaNyo4eTJdDEA6sBtADg16PCcquIiGBeObW4UYak6MVgeoauxCMd462CADZwNVZKNBmqtbyFfi4/cGa64KJn4e3NDoKpkr2/uSQuK1vQTkva7aWhg6ydL8tRfrppUmGb4ONtjTrdYzaQHV0NVYkmmlmYffbhuJ+2taaHjJ+Sw+v/wbeFAvZHUFDuNH5tLDg/iKuMlC9ATgOlTPxAr41nU8X5v8TohcGLHfWoJMz8L7U/k0iS4I4DL9DJUDkJQcijCxEr8Hxy0tSngragJ/u+UX9zyVAKl/YSq/WsaGtj6yXo8+derC4bbaWW221RoR8yi0cDABjCEghGWvV1e28wMJ4jYGJbqJI/TRkZTXMSzumC9NMRTcyTobsQ4DwvJYq2lvtfruH7HACclAIcolESmAZhau7cA18IqqRAbHyIjF1VBupYGf6R8n/fWJ7+ovVtLo9n/ZtLA1k/A9sifrncPt4dXemy6Y9wOM2vfhHAobHK05a1p9LJA4DZ/iBxWE+Vmuikl1UlGq4kZKcAJ8c5EQ3CqRFmCuP6WKFmSMKJgTCZGMrAh1Auf445plrTGj8SFiL8ENzNCl4RVElxTFCkcluXqhvBDH27w/eUP99yjdbA5wF7SwNZPwPafm24yDUv3v+YyyTNdNjNZYY2EsUMUmXWwxRtkkRoQEe1WEzlTbGRJsbGGG0xHQ3QI44SJqH0YORLBxnjEdvGR/ScBNkR+JBouspKSAB378nuDJoCL1J2qmmZ2nxQYY2C08ceoJSQ8L5vMN82+4c7mfkLGfj0NDWz9aHlevnXBv6yG2B+cFhPLW7MkuBtAhrIG4ERWk5FsqKBlMbIkUZPd0m61ZDX4OWdLGDx4/RBm9EjoYhx4LBSLvRJAA3drR2YiGzsqkd8boLKqRqpsaCWHxUTeiEIfbqioawoLs99bvWZdPyJhv56KBrZ+tDwv//O6eWYl+LzFJOrRlNBiNrCAXwAF5Q4Q3Gu3W8iWYiOdycDAxsRIiJuJPGmAjUftcxExXoNfbRyhdqsjzkc6DRcr4/pcnBWyzqfRGAX9Iapv8VFNoun9upJm+njj3idjBuuN3377bTzEXzsOSAENbAck0eE74ZU7fldoULwrjUKkAOUP0AHUqNcnKlXFO4NaHRYyO6ykN+i+j+JHZ1Bz3DTP+qclUm54T24mHiZ0NHAxZoFMJIjGjR+J7xPntVsrkQEQiVEwFGFibLPXT83+GK34Zm9labXvnLWbN397+Kgz8O+kga0frWFRUZF+sqnmcZMcWIBmFTazkSyJ/tngMjCYBMJRBj6UmEOpuiBK2MVkMpv05HbbyeN2kNlsJKvdHBcvYfpneEpwL4k7suPmfq6z/eCcBOhYpa1IlIHNGwhTiz9EG8vA1fbd8eHaDX/VOox2b/NoYOsevXr97Bf/cd1sMwWWGQTZYjYZWHNCGAWx2SHGBSISCQpKxImsln9megq5U51Mj4MbAKFeSIlRojE2Vx7SxcDGgYbv4VfjYOOcL5EqE9fjkEQqE6p+oWGHPxShmpYgfbSp6ruNpU3nfb1pU2mvE2OQ3UADWz9b0GduvyndKfnfN8iho5FtDbBBhaptamMiYnaai9wpVrLBOGIxMR9bPD4xLlYya72ssBJ3sXCURZFAvIQixp3YDHTtQIvXpYwDLOFzY0aWePlyGGbATf3hGG3a29z22Y6aa1Z88pVW5uAg9o0GtoMgWm9f8sKtV91ukoN/Ru0QuABwYOOnOm2sMygQBfEQjQshMsLRDOski8JPOLLBuVgSaFRiLgHm2E5YJBnQEhEjPDmU6XEAG65DbROY/MNRBjT49+q9Ufnrkua7713y9i2oM9TbNBiM42tg64er+mzRddMskvcNoyg5EU2ClkzgMHaLiZxWE0G8hMhoRP9rAC0Rkc8DkOPW+0TcYyIhlMdCxo0jcTGRRY8wcTKeu4b/x2SULZcpgtLlkSirV4nmHE0B4f3VxY2XPrF0RUM/JNmAmJIGtn64TI/ffG2KwxR6Uy+HT7OhmYZBT6FIlGwWE6Wj1gec2WZjPOiYv/SJkgdY0XYdjOepJSL6ZZQ6+N5AwoGHUnn8hZhL1IZEGfNwTGIFYoNRJdgWMVx+6a1PvdwPyTVgpqSBrZ8u1ZK/zf+zQQ7ebtQJLJIEYEDNyHSXnVI9DjKB47EQLdQGiYdq8aRSrnuxUuI8Ry1RMSueQhPnZmqAsc8wijCwxYv4oGccLJ3eqLimJmA5+1d3PNzYT8k1IKalga2fLtN/b7nuaIPifVunRIexhvKKwiL43XYrZaU6yA5fWyJ5k9UHSZQn4AvaLkaymiJx3Y0X8gEAASq4DhioEvoaEyVZefF4iXGUHA9GZLlNNv3mkr898VA/JdWAmZYGtn64VEVFReI5R6Y4izdvfTIaaLkANf1hpAAwEC4F7pbutpPFbCID2kglcspYWk17Ba2kAj6JsncQD2H8wAucKwa9jUeXJHQ9xEcCgACbL0y7awKW/7nhzkdL+iGpBtSUNLD1s+Xa+dF/h2e66VdGMXZKa0NTXktLcx6c2bBGNjV7qbHJRyaDjix6HQUDYWaR9Dit5LRbyGw1tafVMCNJIigZvdtQXxIGDySewvjBuFqCk+HceENDhH0luucgtSciU0tEd+fFRc9o5cN7YJ9oYOsBIvbUEO8vuts2ZaznEYdNvlxQ0DsbeWnxPmuJCGGSEpwIImFjYxvt3r2P6muaKM1hpUw4t5Fvpk+Ul2NxkjJFInHzPV4AGwwgEBVxsII+yMYW42CLt+lVGBf1h5Wa5ohh9pX/eEoLy+qBRdbA1gNE7KkhKlY+cqnHLTxpMBJay/zo4OZ7Vl8E4ECBVEmmfRV1tG7tDoL7e3iai7kG4NyG3sU5GcRHrp+x1Bu070XhVZQQZ/UfRdbOl4MtDMNIWPfCB/t0V2pJoT2zwhrYeoaOhzzKVy/8M3NUjuNNu1OcyitmJQ8aLy3Hu8jHA4rDaP8kCtTS4qOvvtpOSkxiMZVxsMU5VDwgOe57Y22oRIFgdEHrYHQ0jdfsj3NQXi4hEJEj3qjx0ov+/sTyQ344bYB2KUIjRT+gwK4377043S08Z7bpDWozfmdTQzjWqtWbaPP2CkpLsdIRo4cz8XHtd8UsLQcAYkXtmC6GCJK4Xobv8EJ5BcRRMrCBwzF9LS6tAqStYdrV6DeevuCfj1T0A/IMiilonK0fLCN0tcnZ+qV2O81hWdeJ6lidTk1WaNvmErrtsXdpb30bDXNZ6azjR9NRY3Jo3ba9DDDowaZPlAhn4qIQ52YI94K/Dq2AGeCYGCkyIDKwoQyDrFBzSFz2wAc7L1m1alU8olk7DpkCGtgOmYSHPsD2FfdNy3SLr5tNlMK4WqIEXWcjh1p9tOz1L+n5DzZQTFbIbTPReadOoPEFmQxs4ExxXSxRjz/B0ZAPZzbq49wNgNPFwQZQ8gI/AGooKlNjSLzl/L88ftuhP502AqeABrY+3guPX3utYda8SU+k2JUr9QahPXq/s2nBCllTVkMPP7+K1u6sJJvJQB67iS6YdgTlZLro8417mNGEiYYJwAFc0ONQagGhX+BsSErlQIMOFy95F+dsgagiNUf1l//8Dw+90MfkGVS318DWx8u55ZX7j8tMozdtViGrXXzspOsMjBehFh+tXbuDnnpjLVU0+SjLaaG0FAudP+0I1ut69frdzH8GsRBWRhhBUF7BaTUzwCFtB+CDOBk3ksRFSF5fEmDzR5RIS8R89uz/+/f7fUyeQXV7DWx9vJzl7933b1eK8HuDKVHFGH61To5YKEINFfW07N2vad2OSgrFJDr1iHw6dmI+5Wal0cbdVbS9uIJ0bFXjlkfG1SxGcljNLGvAgmyBBGeDQ5yZ/H8ANoVaQ3KoKag765yb//NJH5NnUN1eA1sfLueGl/81OjvV8I7dLo5qrynSCVdjbXdbfLRp4x76cO12Ju6luWw086RJZLDa6JON5fTc2+toUo6LRqSZKQ5ZgRlKrBYj42yoN4mKXdDb1MYRcECWeMoSBhRq9knB6oA8c95fHtVaPvXg/tDA1oPE7O5Qe966/+Y0N91pNMc7wXTWhpdVRfYFyVvfQh9+voUq61pIbzCQxWwmj9tFKzeW08pvdpI3EKRjR2fTtAlZZEg4qnU6gQHMaTPHRUkL6pqgalfcz9bu0GYgF5hfrrY1FF25veVerznryylTjlqzYMGC+u4+m3b+jymgga2PdsUXi+7OKBhueCfFIUzRG2GBjLd++tGRqK0faPFRfVUjrVq/h3ZXt9Ku6laqawlSRBGorqmVgsEgmc1mGjnMTaeNTSOLQYxbG9HOyWSgFJuFUmxmVuAVYANngwjJdDYWqhUvUY5k0bI6Lz350U5SrB5p9uxZ73/88ceP2Gy2VYsXL9aqHh/CftHAdgjEO5RLd79+zwWpHnGJxaY38fohyeOxfDRkS/tCFG7102cbK+ihN76mivpWVlULDjWj2UQmo5HMJhNRLEyj00w0MtPOdDPuvMbnFLuFXKg5Cb0NYiQ60wBs4Kgof5eINkFhoc1l9bRo1U7KyB9NF154Id1///2BrKysV8aMGbPwQUDhyAAAIABJREFU3nvv1ZzcB7nwGtgOknCHchlK1i04wfFfd4p4scGMHmffJ37ycSE6Ilo/EghRJBAmX0uA7nl5HS1fvYlFfsC0DzA6U1LoqKOOorq6WrJFW2h0mpGsJoDJQCiHB85lMRvbORvESPjbwNlYpEmiyw264bT6QlRR10ybyxqoWnbTFb/8FaWkpNDNN9/M4igzMjJez87OvuH++++vPpTnH6rXamDrg5Vf+9/bx+Rl6z90OA15vA+bWl/j1bEi/hBFgmGKBcO0q7yZ/vj0R1Re18KaxmPzA2x5eXl0xhlnsH4AFiFKQlslSd56MpLUHvcILgbjCLgbzP/MqQ0RE4HMikL+YJTq2wLkk4xkTc+h3HFH05gjTyCHO5W++eYbKioqovLyckpNTaXCwsInhw8f/rt7tEYa3d45Gti6TbJDv2D7K/+6MiOVnjZbjSKCjllbJ3CYRBk6ZFWDm0X8QQa2cCBCL3y6ix5762sY9BnQWJIoEU2aNInOPvtsGjZsGFksFpJjEfLW7aOWqj0UqN9HUqiNjKJCKXYzuR1Wpr8xMKMWiagn2egggzuHMgrGUc7I8eTJyiG9wUSxWIy8Xi8tX76c7r33XgoEAqTX6yknJyc8cuTIv5911ln3zJs3Tzp0agydETSw9dJaz507V5eenl4giuJISZKciqKA1pIgCNGrTht2zchsy2w9fGswuTOgxfs6ofIVmsRDfESbJoCtpMZLt77wBe3a1xD3iyXAhmj+iRMn0iWXXELDhw8nq9VKRqORgYIUifytzVRfsYeqijeT1FxB6Q60odJTxOiirFGTafioiZSeU0gOdxrpDUZmIJHleE9tgK2qqooWLlxIX331FdPrGPe0WKigoKCpoKBgweOPP/5GL5FvUA6rga2XlnXOnDmXeb3ef0Sj0QxBEAyJYjyKyaBXfn/2kfoTJ2eKqI4Vj4NM9LJAPZBwjGKsH1qUoqEwtfrC9NzH22nZ6i3xepHMAR03akCMzMjIoKuvvpqBzm63k8lkYmDDC8CDhbKhrIQ+ef4paq3cRaa0LDrtkuvoyKknM/cB66GR6M8G8AJQeEUiEXr99dfprrvuonA4zKiEv+OAHjdq1Khv8vPzz3/ggQfKe4mEg25YDWy9sKTnnHPOhOLi4lfb2trGsq4wONDuyWajE6dOoStOGkZHFLpIhza5rANNvPwcShegijFe4GqBYIQ+3lJND725ltoCYaar8cb0XIzE/88//3w699xzye12M7BxnQ6AU/w++uRPf6Z9H39MSixK5HDQCX8votOuuZqERI4bHNms2A+MMrEYRaNR2rNnD/3973+nbdu2teuH/ByMD7G1sLDwTy+88MJdvUDCQTmkBrYeXtaioiLrp59++nBxcfGV2Jzt4BAEuuzyK2hETiZltW2ho0enkcFqioMNmx5cJRpjIENCKOrrry9tokfeXk97a5qYBVLN1fi44DaFhYXMYjhq1CgGNs75ALbvFi2iTxcuJGM0SihCjiPngvPpgmefI6PJxCJGkoFWW1tLjz76KL3zzjuJ34nvu+Dwc8FFCwsLX54/f/4l8+bNi/QwGQflcBrYenhZ582bt2DPnj0P1dbWWtSGDADhX//6F616/03KCe6iqRNyyGSzsCh/xthYe6YohYNh8vpCtKG0kZ78YDOVVjexDjScq3Eg8RqRuBafr7nmGpo3bx4TG/l9Qy0t9MKVV1LjV1+xOgv6xLOmHDGJLluxgpzDsploqOZojY2NtHTpUnrppZeY+Nhei7K96X1c1DQYDAB308iRI28ZNmzYU0VFRRrgDrCXNLD1INguvfTSI0tLS1+urq4eBXEMGxUgwea84oorGCC+/exDavhmBZ18RD7rPIOajyh1gKKpUdTWD4RoW0ULPfbeJtpeUd/eO00NNg4wPnWAZfLkyXTbbbdRZmZmPL1Gr6ddn31Gz1x+Odna2hjYAGuWWJqdTQvefouyxk9gYiPX0VpaWui1116jRYsWkd/vbxcf41Jwogd3Qq8D2JxOJ2VnZ/tHjRp1b35+/l1/+MMftAiT/ewnDWw9BLbrr7/evXv37mf37NlzDjgCN1LgHaFU8+fPp4suuoisRh19tPRhGq5rpoLsNFZ+Dj42FE4FV6tpCdCTH2ylT7eUsw0OIHDQctGRcxs1dwNH+8c//kHTp09nBhdYHV/9z3/otYULKZuIbKiiRURIu445nXT1Ky/T6NNOY91uItEoA9fKlSvpwQcfpObmZvYjwfVNdVdSzAf/B9gAcofDAXEyWlBQcH9OTs6tGuA631Aa2HoAbDDrn3vuub/ftWvXnQ0NDXoONJjJsTkBtmOOOYb+8Ic/UFZWFknBNvrmrUWUoWulnHQXy5pGHUevP0SlbTp6/L2NtLt0LwMZOA8XC7kIyTmbGnTY+Keeeir99re/pTFjxrB4x/v/XkSr7ruPsmMxSklwNtgVvUYjXfPcc3T8BRcwUTEcCtGu3bsZZ9y6dSvT+9QA46Dj1kpmeEnoepiTy+WikSNHRgoKCv5TUFBw64033ujrAbIOuiE0sPXAkl5yySUn7N69e3lFRUUOBwI2JIwIbW1tDDDwgV38i1/QnLPPZuIXRQK0c827FK3dSR6rjgUC17WFaK+cQbUhPXMms/qNsRjjMlyMVAMtmcPh/wD17Nmzafz48fTum2/S+ueXkG5PCaUmdDYvEfnT0uiaxx6j0889lwENPwaLFy9mzmtuzeQtgtXcjZv+efQKByTmhuiSgoKCSF5e3lMej+f/LVy4sLYHSDuohtDAdojLecMNN9h37969aPfu3eeGQiEmPmKjQswCwOrr69udwQDZxRdfzEQ9cD0ECDeUbac9G9ZQQ1UpldW1UcbEUygtcxgzpnDnskGvJxZpkvCzJRtH1ICAvw1m+fz8fLJYrVT25ZdU8cor5IEhhIgCHg9l/M8MOu3n59LsOXMYmCsqKuiPf/wjff311+yHgINJratxkVbt4+Pf43nx3HA95Ofny8OHD//U7Xbf6XK5Pv39738fPEQSD5rLNbAd4lKee+6584uLix+pq6sz4xceIINDGGACKGDdw4HvoFdBx5kxYwadfvrpbGODkxhEIn9rI7X5g+ROH0ZLliyht99+m12nNrRw0Y2b3/nUuU6Hexx//PF04oknMqDDr7fn889p79NPkzMWo7AgkHPOHMo9/XQ2bnp6Opvf+vXrmb4G/xq4McZRH5yDAfwAFXeoJ4ua+Duuh6M9Kyurze12r3I4HEvcbvcXwWCwpqioCHgfsocGtkNY+ksvvXRYWVnZirKysinYqDxUChzOZrOxeEIYHjgnAlcAuPCCmPfTn/6U+chMMNcTUTgSYRsfZncAFgeAhc8YH0e8ivH3YqXayc31p8svvxwiHWucsfmll6h52TKyonupXkcZV11NuT/5CbU0N1N1dTWLf9y0aRN74V485CtZL+RipRpsfH5q0PE54scGPyZutzvs8Xj2OJ3O1U6n812LxfJlUVHRkGyoqIHtEMA2a9asm0pKSu5vbGwUsQnB1QAEgANcDFY9cBC+cfk7zsMLgMzNzWXA8Hg8TL8D2BCTyCNEuKjGORwAzcW8HzjNVSFciCZBJkDQ76d1991Hsc8+IzQLjup0lHXttVR41llMV2ttbaXi4mL66KOPqLKyks0bY+IeHNBqowy3Qqo5G59f8rtan8OPCziey+UKud3uzW63+0232/3inXfeWXwI5B9wl2pgO8glA1crLS1lXA1AaA8ATjiZIXLBb6UGmvpW2LAAKN/UeFeHQ/FS4cn6Gd/oav0t2Sp58skn02WXXUZtDQ30zd9uIV3xHubQjokiDbv2Whp93nkkxWK0Y8cOev755xnocHDLKY+FBNC4ZZWLlmqwJ5NOPVc1t+NcEd/jesRW5uTkrPV4PL946qmnSg9yCQbcZRrYDnLJzj777F/t2bPn/vr6eh02IucG2GT4JQfQYOXrCGzt8ZKJe6vDsLiup+Za6jGSI0iSLZII+xo3bhzdcOON1LhrF2259VaytLSwYj6SIFDmVQto7EW/oEg4zICGiH6WJZA4eDQJF125X42LwBAz1aDi13Hwd0ROteuAuw+ys7NDhYWFs59//vmPDnIJBtxlGtgOYsluuukm5+bNm98sKSn5CfQziIQAG9+E2LwNDQ3tDmn1LdRA47/+/HtsZIif2OjJm5cHF3dmkeRjYMzh2dn029/9lqo/+5wqHnyQzIhmAdiIKOPyy2ncFVdQ5b599MADDzDRVS2yqkHHDTLcKopnxLMmP0NHPyjq+SeDE+NlZWV5c3Nzz1q6dOnnB7EEA/ISDWwHsWznnXfeaaWlpW9UVVW5cDnfhPgMUMCYAX1tf0cy0LCJYamECIfvknUlLnJ2BWzwef3mN7+hytdfp9bly1kAMgdb2sUX07j58+mLzz9nYVnc4JEs4qrFQH7PZOuj+hk64tbquao5Ms7NyspqGDly5Ixnn312/UEswYC8RAPbQSzbjBkz7iwpKbkZgOLGDv6Lj3foQFyE5L/6al8Y/qbenNiIABrnIGoLo5orYOzOApHVnC0lxUnXzJ9PNYsWkbTuGxYTyWpCEpHr/PNp9Pz59PySJfTll18ykfdABxdp+bzVDm/1Z/UzqcVbPmf1D8iwYcPqxo0bd8ZTTz216UD3Hyzfa2Dr5kpeddVVnl27dr1bVlY2FYACV+P6GobChoLvikdbdCRCJnMBWCV5DGVn3IBvXg64jkQ3di9FIbvDQRefcza1PPMs6fftSxRsjYPNefYcyr7wInr44YeZ6V+tr3WkiyWLlfg/Bxg36ByIw3G68LFAo7y8vOrRo0ef/uyzz27r5hIM2NM1sHVz6ebOnTulpKTk/X379qVyMznX17jZn1shDwQ0bkwB2ABcjMdBlOw/41ZIbFQALtkwor4XwHbO1KkUfuF5Mvr8jKsxHBKR/cwzSX/mmfTEU09RLBr9kb7WGeB4BMn+wJbMvdU/CHxc/AiBXvn5+dXjx4+f/tRTT23v5hIM2NM1sHVz6WbPnn3Nnj17Hq+vrxe4FRKbHwfeuRUyedN2JEbiejh+oeNxp3Uy2NSWSg44tf7Gp8/vh/tAJJ0+fDgZ3n+fDIlSBlhogM3yk59Qw1FH0auvv/4D0HZEBn4/fMfLJajvo+ZsnNvFmWsiOz0xKK7h4io3KI0YMaJ6zJgxGmfr5v4bMqcjun/69OmPl5WVXQMrHjY9D9zlnAgiJOdQyZwteRPy0Ci1fqcGT0fcjX/PuduPOBHESLudThUFcmzcxPQ1fgAC5pNOok1ZWbT2m29Ycdfko6MfCZ5gyn8IuNiYLEaqDSjqccHJ4NKAlZWnH+Xn50NnO/OZZ57ZOFQ2kMbZurHSCxYscOzatQuO7HaTPy9DAC6FjcQdxPsDGjYlTPw8pKsjcKp1N87duIGBZ0onp9xwrmIzGOjk1lby1Na2i5BcjKSjj6bPLBYqr6wkBDjvT0/joiPulxzRkmwYUQNQzd3wgwSXBqcPAIfP+fn5DePHjz/z6aef3tCNJRjQp2pg68bynXfeefl79+5dVVlZOYLrHlxfw6aCCMmjL9q5SSLDWX0bbDZEUeBctfjYEZdRi5E8r41zSG62TwaMRZLo1Pp6cgeD7cYRDjb/6NG0UqejQCj0o4Dj5B8I7oDmQOvI9M+B1VFKDg++Bo1wLX9e/D0vL6959OjR/7No0aKvu7EEA/pUDWzdWL5zzz33lOLi4rdramqcuIxF7KvM8ckiZGcGA+hUAAgClTvjLGoDSDLg8H81d/sBSGDej0bp1Lo6ssEAkiRGVmVm0Kcmc3vJ8850Sy46JgONg6sznxv/O67j/ke8I6SNR6UAbLm5uW2jRo2auWTJkjXdWIIBfaoGtm4s34wZMy4uKytbjMBjHr7EYweh+EOPS+YOapEKn1kem8XCou25DsSvSd74nQGO1zXhGQDq62DPzIpE6KS6OjImIke4cQT32eVy0Tq7vVPjCAcLFx0xdkdcS/1Dkgw83AdiMv9B4o5+bgjC/3NycvyFhYWzli5dOmR6wGlg6wbYzjzzzL+WlJT8A85sbhzhYMPfeJhVZ34nnAvrI9JueLmDjkz4avCov1c7h3EPnrTJuQ8DBsK1ggE6oaGR9Cill3BoM/ugINC3bjfttNmYvtbRgXF5dji3Ru5PfOwIaLysAhcjcR8ONP7ceXl5wYKCgtlLly79uBtLMKBP1cDWjeU79dRTHywvL/+Vz+drd2ZzpzBESLW1UQ043AKAANCw2XjlKi4eqjlcZ0BLNpjg/xgL908GW0EgQMc2NpJOQWeA74+YXk+rPR6qNZtJ30E7YW4QUeuGBwJasljJDUYAFzg4j6zhIiQHMsCWm5s7e/ny5RrYurEHh8Spy5Yt091///1LysvLL4LIyCNHsJlguudioVpsVIMPlkdco067UYdeJYuMyaJlZ2DjoiQHLDjb+FCIjmhoIFEFNoDOZzbTR24XBQxGVu4uWeRVV/JKBhG3mO5PfAQnA8BAD/wIQJTkqUNqzobvcnNzNbANCeQcxEOi1sj69etX7N27dxo2Dn7BeQ4bAMQzq9WblN8G57pdLmpsaqJwGKbveK3+ZLAli5Qd/Z//DdfykDB1MSCA4chAgMY0N5GoxGMiGRCJqNpup09RbAgRKEk04GNxTt2ZASQZhGrw4QeFJ6ACaNxSy+tSgqvhhR+o3Nxcf25u7qzly5drOttB7MdBfcmsWbPctbW1H1dUVByFX3kONjx0UxOqFsejJpLfAYSMNA8dMzKLAn4/7dzXQNVNceMIF9cY1wIgEtyGc7GOxEs12Ljh4gdgk2U6xttGhW3edn0tjjaBtrlctDnh8+L6GJ8zt252RU/riOvxcg8QsQEmbqnFuWquxl0mubm5raNHj565aNGiLwf1xlE9nKazdXGlZ86cmV5VVbWqurp6Ai7hmwsiEzYYP9S6GjYu9LTcVAeNzTDT+Lw0stnt9P63pfTZFiQox3tZMwCpOtTsD2TJ3E5dhIcBWFHo2LY2yklYRvkCyzodfenxUBUab6hESK6n8YxxjNFRJP/+xEd8B3cGxGv1DxHGxHccbDyrAaJmTk5O1ZgxY6Y/99xzO7q4BAP+NA1sXVzCiy66KHfr1q2f1NTUjMSG52ISREjumE42iiByIs3tJI9BprHDHDSpIJPG5GVQMEr00Ipv6NvdVe0iZUc6GZ9aR/oc/9sPwCYIZJBlOqG5mVL98Urg3BrpNZvpM7ebQioRkls0cV5ytnZHFtVk0ZKDMpmrcX2Wuw3UYMN8E7VXigsKCqYtWrSosotLMOBP08DWxSW88MILR27duvWjmpqafG4IwGaCyV+9Cflw2HCpbhfZ9DJl2/U0IT+VJhZk0eicdLKYjPTJpnK67/W1hIbxcR0ubrDoKARrf7ocBxuuY7GPsRid1NBAjkR1Lg64CqeTvnE4WA8ApOHgXHXNE3Z9ItolmYsli40cpPw8VEQGh+e1WLguyy2mvA0Vd5SDC44YMWJDQUHB6U8//XRTF5dgwJ+mga2LS3jhhReO37x588q6urpsHu+H8KOOrJAAIwwiToueXHqJRmY6afyIDAa2vEz0UDNQRW0L3bX8K/pye8UP+q4dSF9LBh4Aw4OSmTgHzlZfT5YE2FjSqCjSdx4PlVss7SIkFx/x+FzcSwZVsmjckdGEF6MFHXiFMXU9FjXQ8BljJIq5vnrBBRdc9Mtf/jJeo28IHBrYurjIc+fOPWLr1q0f1tbWZmIzQURExAiPheS/8uAQiLpPTbGRxyBRrsdKhdkuGpeXSWNyM8jjtpPeoKe2Nj+98PFWevyd9SQp6OMWt1ByfW1/3IwDkm9+NdjcsRgd39BAhmi03eIYMBppjcdDQVWdFHXcY7KxpDN/YUfBxzzDHHTg4Vk8hA3nQ4TknXK4QzstLQ2ByLe98847t3SR/IPiNA1sXVxGgG3Lli0f1tfXZ/JWuojwV+dxYSgo/6kpDvr/7X0HeFNHtv91xU22ZVsustx7wTEGAzbNhU4gIYlJwm6yKRvYErJpb99/y8vzvk22ZJNNYUlhQ0Jw4gCG0MH0EkJ7sCQQujGusmTLcsEVY/z/jvDhDbNX0pWte5Hl8ff5syzNnTlzZn46dc4oZc5cuJ8bFxHkw0WE+HHRSn8uJMCH84Brolycua72Tu7o2WrutaKDXENL+121/IUCDiURBrYhxqbo6eEyGxs5x36wwQKrZTLuX1BWnCjWYyr3kZZopMQjAYcJ1fClA4BFsGGCNLr6SbABEIODg29EREQ8uhHuER5GPwxsAhd7/vz5SefPn9/T2NioxNtpwAtJSgHYSL7eXpzKZwQXF+TJxSj9uIhgP04V6MMF+XlzXt4enIv7CMPG7G7v5K5WNHC/LzrInSnX3uUoQZJQuvGBj5Rud6oUc9xdYDOAxNGR+wFUSHD5gxcS0rz6U7KwXwQTCTISYLR6iTYbSHeYM7r7scoYqqUk2OA1ABV4p1Qqr8XExEwtLi4uF8h+u2jGwCZwGR9++OHoc+fO7dPpdBGwYSBjnwxkOzk7cTJPTy5QNoKLD/TgYkPlXESQnFMF+nLKAB9O7ifj3L09DWCDm0Q7mtq4qsp67p1NJ7kdJy7fCXKDGgqbGH5ANcOsDhIYpOcSNj5KNnB6+Pf03E7V6pdsnSNGcCdIFRLufOu/O5vM6LcEaKi+gmME3P3oGMHiR9AvAIvPXoOjRWFhYetzcnIWDrfbShnYBIJt3rx5QZcuXTqo1+sTYFNBfiMZVPb08ODkXm5chI8LFxPizYUqfLgQf2/Dr1Lhw/kpfDkPuYwb4el2W7K1dXJXL1Zxy7ee5tZ9e5EDOwbAC79YP9LQrrvbMBYJPBpsaCMBCHx6ew1gc4HakxzHaby8uO99fTnH/sRjdIxgVr8x+4x2/dPOEUyqxrqTKNVQykL/Ruy1vrCwsCU7d+5cJpD1dtOMgU3gUhYUFPicO3dul06nGwsgI+s7gqSTebhxIV7OXFSABxfs78kp5DJO4etl+A0N8OH8FT6cl7835ybzMNhssHmvN7ZyX20+yR2uvMn9x29/b1DHVqxYwR08eDuDCWuc4HEVcK8D8GATw/OoZpLJyB69vdzoxsbb3khHR+68XM7V9meNoDrId2BViNsfnsdwAZZ0AAmPEo32QpJqJBZHCgkJqQ0PD5+5YcOGHwSy3m6aMbAJXEpIRH799deLNBrN4yhlQF0CoHkA2FxucbEANLkHJ/d25+QyD87PG349uWA/GacAm81PxrnJ3A2qJACOu9XHNWpauHqnGG5kXgHX1KTnFi9ezJ06dequyzMACAg8DD6DBATwAXDItC8o8JPR1MTJurq4bhcX7l/+/hyokpCpAj9kbUrSVjMHNmyLCcngvseKYGTtTFqFROcI9A8AValUa6dOnfrEcFMhDWaAwL3GmnEc3Hv2fHl5+fvt7e0OmNXu7u5+y9t9RJXMoVsZFyxz9ZW5cT5ebpy3p5tB2vl6ud+RcDIfT4Ma6eo+gnMe4cI5ODpwHW09nHN4LiePHcNdunTJcPc2XKCIUgtBQHsBMUsDFgYAB18ABhuyt5cb2drKKdrbOZ2nJ/eDjw/nSBT2gbbQF5+731gwm3SQYFwP0tAgtgZfAgg2PhUSwQbjKRSKnvDw8J+UlpZ+NRw3FAObBas+ffr0sPLy8rXt7e3jYYO5ubn1eHp6blHKPL50uaH/OFjuFgBA8/IYwXm5j+A83Vw5mfsIg4QL8PHivGXunJv7CM7FzZVzcnU2gK37hjMnS3+E8wyK4kpLd3CvvPLKHTDQkoeULgg+PMQK4QhYTFDrQvWNXEijniuTybgamexOKhY6LUhniFCJRoIeJBQWlYW/6PInvZCkvQbSFOgLCQk5A8nHq1evVlvAdrtpysBm4VLm5OQkdnR0zHN0dPR3dHQ87erqWhrs0uPhcqt9n6+Hc4K3522Qebi5cm6uLpyHmwvn6+XB+Xt7GKSdu5sr5+rmyjm7Qq3JPq7bUc75Zy3knNy9uY8++pBbunTpv5UsIEMApJRBFzyqdrDZYVP7ODpy8s4OTn2rj2slyhqQJemMgYyUbiTYyXgieCFBiuJJAUzPwmM/tMvf4Li57YX848GDB1+zkOV205yBzQpLuWjRIhenuh+K3J17H/VydzXclQ1Ac3Vx4lxdnDkfTzeDdAO10mMEHD+Bz5wN8a4enxhOMW4+d+NmH/faa69xO3bsuAM2U6lbfNIJnRfoXMEEYfRqggMGnSvGvI0kwGhgo+0IwIG+UIUky6+TXkhUIaFdUFCQOiYmZs7GjRu/swLLh2QXDGxWWrZXF+S+4OLQ8567qxM3wgVUK2fO2Qmu5HXkPFxdOB8vd4Nk8xhxG4wAxFu3+rg+VSanSJ/K6XSN3IsvvshduHDhzs0yNNhIl7/B4O53epDAg9cohUiJBx5NLFEAqib8ov1GA5fuj1QhISwBICa9kNAvnsjG2BoCDWiAZ1Qq1YoZM2b8rLCw8PZVrMPwh4HNSov+u2fmTnTpbd8ywoHzdXZ25Fyc4d5rR87R0YFzdnTi3EY4czJ3N87T3dWgZro6O3E9vRznkTyV84vPNIAM7DU4RUBn/psCHQ1AcjokSBB4YGOBBxX+gioIoQTM2CdjbrRUw/9BqqGaSOZCIsjps2tAn7+/f2t4ePhDu3fvHjYXH/JtKwY2K4Ht1See8AzwaP7Upa9ngaNDH+fo0H9cxhHKHzgYUqVcnJw4N1fnfnvOmbvJuXD+o+/nZMo47vDhw9wbb7xhAABZwAclGJ9UI9+jX9OSjw94GIiG8QAkADzMCOFTU6Ed2GtYsIhMz4L26BRBMOJBUqVS+XVUVNSPS0pKbl/FOkx/GNisuPB/+VVBuHufw6sOt7rncVxvmMOtXkcAAaQk3s7qv6363T675sD1Orlz4VnzOA95ELd9+3bus5UrDdTwSTISPKZ0b3gZAAAgAElEQVRAZg6AKKFQEqHEI4GHEg9URQAOPgOqKPyiComSDR0jNNjgOT8/v+sqleqx/fv3b7ciq4dkVwxsVl62goICp4khLtF9DjdndXR1zqjXt02/1XfLGfIhb97s5Tpv3OR0rZ1cQ3MH5+vnz81/7EnOU+bNbdm6ldu1a9e/STUaZAOVdMaKCyGQ0LkCYEXgwWusHAZxPDhOQxbtQS8kpoDRJ7Lh85CQkE2ZmZkLly9f3mFlVg+57hjYRFyy2dOn319ZU13S2tLq1tnVyfX23jJ4IA0OjFt9XIAigFu4cKHBgbBr507u9HffCQKbOelnTvKRxV5pKYrhBLTf0PmBGSwajcZAP5l0jFkpZGwNnpfL5R1hYWE/OnDgwLA6SmNsSzGwiQi2iRMnPq1r0H3a3NzEdXR23slnNGzw/vvcwiMiDDEouAW0urqat/Y/fdQGSTYVGhDiVKFBx1fHEm09pAHzKrFeJSnVSFsNpVpqauqPioqKbhdEGeY/DGwiboCJEye+Ul9f/xbfHds0GLAePpmWZfQbknD58wHR2Hv4vinJh3mWxqQf0oQgxEsSAYT4GtrI5fJWsNUOHjy4Q0QWD6muGdhEXK5Jkya9o9FoXoRjKHjhId9GBxIwQIw2FJkdgvYUqeLRbnp6GqakIW0HGgMhLenIkASOj1kp+JfwQK5MS0v7+cqVK7tEZPGQ6pqBTaTlKiwsdNyxY8eXjY2NjwHYwKVuDGh8m9+Y9CHByAdIuk6IEOlIj2/sf2MAJsMKAEh/f/9rKpVq/v79+4fNraJCthEDmxAuDaDNkiVLRhw7dmxjY2PjTMiOB2+eMbAZ28QILHLz42tjfZHn3EhJiNKRzC6h8yD5pknShp/z0YvjymSyjpCQkBf/93//958DYJtdP8LAJtLyPvvss35nzpwp1el0mQA2dCyYCj7zbWwh5NFHY7AcuZCYGwk+Goi0/WhMdYVxYEwvL68uf3//t319fV8/cOAAUx+pxWNgE7KbB9Bm6tSp4Xq9/mBjY2MkJgDDpiTtID6Jhe/REgqexfeMbXpU58jaInRbPvuMdIaQkhOnTfZBJjD3z6fb0dGx1d3d/YKPj89nYWFha4Z7pohR1X0A+4g9IoADs2fPjq+trT3Y1NQUDGDDwj2ktOHb2AOVbqQth6elBZBptgnpNcXGWJTI29v7VkBAwP/09fWV+Pn51ZaUlLSY7XAYN2CSTaTFf+CBB7IrKiq26/V6HwAbno42BTYaaKQ0I8k0JdmwD1ICmZoijkFKWVqSkUCGzwBscFJboVC0q1SqORs2bBg21z4NZrswsA2GeyaenTp16gP19fUler3eBStxGbPX+KSHpRKODj7zAYbPwWFsCrTzBPuHv1hZKygoqDIqKipvuNV/HOiWYWAbKOfMPDdx4sQnmpqaVsGRGUjcRXsL7TZahSRtKaGSiG5H2nTm4nDmps3nqUSHCWSHQNZLUFDQmZCQkNySkpJhczmGOb6ZXLvBPMyeNc6B/Pz8X6nV6nfhSikIaA8GbEKknDHVzxxw+T7nk2rQDsEGmf9w1CYkJGRnenr6/HfeeWdYH50RigMm2YRyysJ2ubm5f6qrq/sNgA0C2mjrkCojn/1GDyMEaAgE0l6zkNy7mvN5H0kbEMDm5+cHNfs/2bt373ODGWs4PcvAJtJqZ2dn/1On0/0U8iIBbKg2mjuFPVCwWVOFBBpIcJH2GnwGpxT8/f250NDQP+7YsWPYFvCxdOswsFnKMQHtMVVLr9c/BmDjyx4hbTZrOUjQs2jKXiO9j0gDTsmcFxIBDTeHQrl0lUr13JYtWz4RwBLWhBVpFWcPvPTSS+5Hjx79uqGhYSbkRcLJZ3OeSD63vzHqSHURXmNYASUS+Rwp8YSopKa8kKgKQ91IKLgaEhLy0JYtW7aKw0X765VJNhHW9KmnnvK9ePHijvr6+vGQqsUHNr5MDpIUPmAYi7uZApul0zMHNkjLghPbgYGBzSqVaub69euPWzrGcG3PwCbCys+fPz+wtrZ2f0NDQzLmRdKSjc9RgqSYkkD0Z7TKOFiXPykdSVsNX0OMDdz+gYGB1ZGRkTksxiZ8AzGwCeeV4JbTpk1TNjY2HtLr9TEANjjBLBRslgANCCKlGp/tZYpo2n6jn+cDG5RD6I+xXQoJCckpKSnRCGbMMG/IwCbCBnjwwQdjKioqDjQ1NakgVcsSsNFOC1q1RBsM2/Hds2bplIxJRz6wQUC7P8Z2ND4+ftby5ctZPqRAhjOwCWSUJc0efvjhUeXl5bsaGxsDjCUhW6pGGpN4pAPEEhr52pqKryHwoBpyf4xt46OPPrpg8eLFPYMdd7g8z8AmwkrPmTNnUk1NzTa9Xi8zloRMg42UaMaARb9PJjeTttZgpkQ6SPgkG1RTBrAFBgYW7du378nBjDXcnmVgE2HFp02bNl2r1W7S6/VuxpKQLZVsfOolgA3PrllqrxmbtimwwTMANghoK5XKpaWlpS+IwD677ZKBTYSlnThx4v0tLS0b9Hq9MyQh8x2vMZaqZc5BQtpsfGAjp2NJcFuIcwTaQPYIBLRDQ0N/t23btj+JwD677ZKBTYSlzc3NfVir1a5taWlxBMlGJiHzgYxPpTRFFulFBMlmDFT0+3xA5nuWT33EdpA9olAoIC/yZ9u3b/9YBPbZbZcMbCIs7dSpU59Uq9Urm5ubHejjNaYySfhURSSPL75GgnSw8TVzwWwyVUuhUPQFBgY+AdXDRGCf3XbJwCbC0k6fPv0XNTU1yyDjX+hZNhJM5tKqMEWLr47jQKcjxBMJ40L2CKRqhYaGLti4cSMrK24BwxnYLGCW0KbTpk17paam5i1LzrINBGyQOiXURjNHuxCwAbj7U7U6IiIiHli7du0ec/2yz/+PAwxsIuyGvLy8/66rqyukwSb0eI05yYYkW9MTKRRsUHskKCioKSoqamZxcfEJEdhnt10ysImwtDk5OX/RaDT/iWBDW8zaYAPJRgIOskkGY7uZi7HBWP2pWg0RERG5X3311TkR2Ge3XTKwibC0EydOfLuhoeFl8kINdGaQt4oa80IKkWzQBvIU8QcvNcS/+L4l4DMHNgB3P9jqFArFpI0bN14VgX122yUDmwhLO378+Pf0ev0L9CltAIgxsJGeSHOxNgAUbHzIwMcwAORfYhjAmDufHMNUG2Ouf8z4Dw4OrgkODp5cUlJyTQT22W2XDGwiLO24ceOWNTU1/YIEG18l5IFINvREwsaHX/wBFRJ+ECjmpmUqNmcKbJCEHBwcXK5UKnNWr15dbW4c9jlzkIi6B7Kysj7W6XSL8PYaGMxaYENAkZKNVBnxDmxzExyIZAO1tT/j/0J8fHz+8uXL68yNwz5nYBNtD/T19TlkZ2d/otPpnsH6I5Y6SEh1j49QAApenoF/4b2BOkiEeCKhDYBNLpdDCbvvUlNTpy9durRBNEbaYcdMjbTyovb19TlOmDDh8/r6+h+DZINiPwgePpvNmK1mzklCu/0HMw2hYMOzbEql8nhCQsKsDz/8sGkw4w63ZxnYrLzia9eudXr//feLNBrN4yTYjKmRJBBJUmwVbCDZlErl4eTk5DlLly5ttTL77Lo7BjYrL+/HH3/s8vnnnxdrtdpH8BJEUzbbQMBGOlasRb45tz98DpINzrKFhIQcGDVq1P1vvfUWu5jeggVgYLOAWUKaFhYWuu7evXu1RqOZT944SgKOBBhKMD5JZky62QDY9qSlpc1jZceF7AjmILGMSxa0hut9T506tVar1c7DmpFCbDZzsTUkASQMmYliAWkmmwqRbERJhN2TJk2aV1hYyG4XtWABmGSzgFlCmj711FNuV65c+Vqj0cyiwcaXrmVMjTRlv4kt2WBs8opfjLsh2EJCQvbMnj173ssvv8wu1BCyKfrbMLBZwCwhTaEa8okTJ9ZbCjYEnZAxxJBsMC4ZEDcFNqVSuWvChAkPMMkmZLWYGmkZlyxo/eqrr3oeOXJkk1arzUdvJJkXSdpotL1mzgOJqVlSgA2ARwMOJBvUHwkKCtoxadKkBwsLC29YwJph35RJNitvgSeeeMLz6tWrWzQaTS7pIMEYmzXARp9js9YUSMmGr0nAIdhCQkJ2JSYmzlu6dOntICL7EcQBBjZBbBLeCMBWVla2WavV5tFgsySozTciSjYya0Q4ZeZb8jlJaLCB6z80NHR3dnY2c5CYZ+ldLRjYLGSYueZigg3HFgtspN1GSzb4DONsSqVyb2pq6lzm+je3G+7+nIHNMn6ZbS022Gh1lEzbQilklkgjDUxJNhJsoaGhh7Kzs+cUFha2DXSs4fgcA5uVV11KsAHQSLANJhkZ2cB3vAYPpKJkU6lUR9PT02f99a9/ZXX+Ldg/DGwWMEtIU3NgQ8+kKUeJuXHojH+yPWT+06e1zfVHfi4EbKGhoSfj4uJmLlu2rNGSvod7WwY2K++Afm+kwUFCu/5pBwkMTQeohbj/0fVPHh7FaQDQ8CDpQKZGqpKolvJItnMxMTFTP/jgA3ZdlAVMZmCzgFlCmpoDmynJhuAzNw4p2eijNnB4lJZsJIDN1SThAxtKOzjPBt5IlUpVERwcPGXVqlVV5mhln/8fBxjYrLwbpAIbApOsQwIgs0SFFFIagXT94+HR0NBQdWBg4CR266hlm4eBzTJ+mW0tFGy0Cmkq+590XsBrEmAoKVH6mFND6QkYK49A2m4IOBi3/zybLjw8PG/lypVnzTKENbjDAQY2K28GoWDjc5AgKcYAg8BAsFmTdBp0ZLoWCTaoQRIaGtoeEREx77PPPttnTRrsvS8GNiuvMCQiHz9+fINWq53B5yAhHSK0/SYEbPAM2myDJR0zUmjJCf/zSTYs0hoSEtKnVCp/vHr16uLB0jCcnmdgs/Jq4xEbrVZrOGLT1dXFe3k9qUbSksyUZLMUbELVStIxQoKP9EhCX1B+XKlUgnQrXL169R+szD677o6BzcrLW1hY6LZnz54SrVYLFyIKAhsCz1qSTSjA+KZOg452/3t5eUHdSPBIbkpJSVnAMv+FbyAGNuG8EtQSyiLs2bNntVarnS8G2EgHCU2QOZCZ+9xUlS0EnZubGxyx4cLCwsqDgoLyP/roowpBjGGNOAY2K2+CwsJC5717936h1WofxVr/pG3GZ7MJlWxoS2EwW4gHk+6b739TNhuOiWEFGBvOtKlUqq6AgIAHi4qKdlqZhXbbHQOblZcW6kZOmTLlM61W+yTfxRpCwGYOEOggMQU2Pikm1Dbkc5BgZgqMHRAQ0AuZ/4GBgS988cUXl6zMQrvtjoFNhKWdMGHCR3q9fjF58yhZN9JcXqQ5dY+vBqUxe4/sy1KwoTTDfEtQM+EAqUql6oyIiFiwZs2arSKwz267ZGATYWknT578jk6ne7GpqenONb/GwIZSzBIgQFvyNhy+PoyBzByQ0eUPAKPLmQP4QI0MCQnhIiIi3tiwYcPvRWCf3XbJwCbC0s6ePfvpmpqa5Tqdzrm9vd0Qs7IUbMYkFb6PpRFotZR8zpRUo6dNSjGgl+yXPEgKz0F+ZFRU1K6wsLD5y5cv7xCBhXbZJQObCMs6f/58/7q6uvfq6uoea21tdQIJgdJIqM1mCmx4Pxt915spCYfAM5bVjwAjz8jRgW30SIL7PzIysjo6OjpvxYoVZSKw0C67ZGATaVmnTZsWp1ar9+r1+rDOzk6DdKO9kqQjxJxnEbM94C9segQvnzpJ9kufviYTi7Ed9EE7XYyda4Pn4RBpeHj4jYiIiILVq1dvFomFdtctA5tISzpr1ixVTU3Ngfr6+hjIIqHBRgKCT4qREpAkEUEJ0hKlEJ/UgmdIwNB9oFpL/yXbGQMcPAN2W3R09Bvr169ndpvAPcTAJpBRljYrKCgIvnLlyt66urrkjo7bZg1fvI20qxCQuMlxTDLYjBKOBoU5+uixSZDx2ZN8YCWlIthtMTEx2zIzMx9hxVrNcf/25wxswvhkcavHH3884MKFC7vq6upGCQWbOalCZ3ggIPgkH+0cIcGGqidKRmPSjVZB8SQAgA7stpiYmKsJCQn5y5Ytq7SYQcPwAQY2kRb9mWeekX333Xfb1Gr1JBJsfBKOjwTaA0hKOzp/Ef+n7T6+/2lHDQ042gtJSzgYC1RYsNuioqLaw8PD5xYXF+8XiY121S0Dm0jLCbfZHD58eJNGo5kB7n8SZDTgTIGNtpvIzY/PAWDIdnzhAGMqrDF1kk/KwnsYIoDnQkNDAXCvrlu37m2R2GhX3TKwibScBQUFTleuXFnX0NDwIFRGthRsuLGNgQ0+hwAzZHTAX5A2cKVwT0/PHW8l7WShVUn6f9rhQqqpfCGDgIAALjY29vOMjIxnCgsLb4nESrvploFNvKV0yMzM/KKurm4hnGvjk2bGPI5IEtpItFcR/od6IN7e3m2+vr6bnJycLvT09Ixta2vLb2tr8wTvJ8b2+OJ6fFKOT500BTaQcDKZDMB2PDk5eea7777bLB4r7aNnBjYR1zE7O3tZTU3NLyBHUgjY+Fz4fO536Kv/XNlHDzzwwK/gTFlWVpb7zZs3H2ppaSlsaWmJBTvREsCRYCNjd3z2IdptIFVjYmI0kZGRUz///PNzIrLSLrpmYBNxGSdNmvQ/VVVV/wVgo1OgSOmCJAgFG7SDE9NBQUEvnjp16j1yCuPHj89oaWl5p7m5eTLYiiTgaMDzhQNIVZIMM5CeUNJug+B2VFQUJCVvEpGVdtE1A5uIyzh+/PiXNBrN3yEhWQywyeXyxWfPnl1OT2Hy5MlRTU1N7zQ2Ns5ra2tzEAo4WrrRMT0+uw2C2zExMb/7+uuv/yQiK+2iawY2EZcxKyvrWa1W+0ljY6PRDBK+NC06voW2E9pw8Iyvr+/N4ODghSdOnCjhm8K0adOUWq32fZ1O99D169cdQBrRuZTGbDdI3UIvpbHYHko3CG7HxsauzczM/FFhYeFNEdk55LtmYBNxCadOnfpQZWXl6oaGBhfMZzTllicdI+Rr2m6DPuRyeXNYWNiMb7755oSxKfQDbmk/4O4AHtrTWSMIesyTpBOSadrwMKmnpydItn9FRkZOW7FihV5Edg75rhnYRFzCmTNn5pSXl29paGjwMuWsQFtKKNj6T0vXBgQE5Bw9etRk1n1eXl6EVqstamhouCu4zhcGQDqgf77EZPoLAOYEXtGoqKiGqKiovKKioh9EZOeQ75qBTcQlzMnJSa+rq9vX0NAghxr8tFOEzy1vLC+SzCiBuFpQUNAPqamp00pKSsxebjFx4sQcjUazWqfTBdF0IA2kiklKNzLti1RnSZU2LCysOy4u7tHi4mLmJDGxnxjYRAQbHLOpra09oNFolMbARnsIyQ3Np0riEReFQnEoNTV1TklJidkLCQsLCx03b978l7q6uv+AALuxbBJaleQrBkvak3iSG0rbxcXF/Wb9+vV/EZGdQ75rBjYRl7CgoCD00qVLe9RqdeKNGzd4z7MJARsCEJ0S7u7uUHRnm5ub2/xTp071CJlCVlbWKK1Wu6OxsTGI7zArLWUBaMbKnJNSFmiCkuTx8fGrxowZ8zTLJDG+GgxsQnbqANv86Ec/8j579mypRqPJggOkQksj0IFkGmweHh6Ql/j53LlzBadJLVq0yOXIkSOf1dfX/wgC3qT6yKfeAq0ANqSZtidRjQTgAj1xcXHHUlJSZrFMEga2AcJlcI8VFBS4Xr58eYtGo5kOYKPVN9IxQqdu8WVuoGSD7BGlUvnGyZMnLTq4OXbs2AKNRlPU1NQ0Avqnj9aQYQi024ypkiTYwEkSHR2tTkxMzP3nP/95eXBcs9+nmWQTcW3Xrl3r9Pe//31VZWXlQsjm4LOVcHhjYCNtODy8Cdkjfn5+L3///ffvWEJ+Tk5OQF1dXWlDQ8NoVGvpjBFSrTWlSiItqJJGRER0xcTEPFxcXLzdEpqGU1sGNpFXe/z48W9VV1e/QjomSM8fCTY8KsOnspFJyb6+vr2hoaFPHzlypMhS8keNGvWaRqP5A9LDd3CUVDFRlaTHQXpQ2kImSWxs7PPr169fZilNw6U9A5vIK52Zmfn/tFrtnyE/ks/NToMNJRn9Fzc3vC+XyzvCwsLmHjp0yOL70fodJaWNjY2BdB0T+ksA7TZSlaSzW7CAK2SSxMfHL9u8efPzIrN0yHbPwCby0k2ZMuW5ysrKj/V6vQPtlCCHhs9ws/MBjYxrBQQENPr5+eUdP378jKXkgx35ww8/rNTpdI+jHWlMlUS7jfZKkhktZCZJfHz87qysrAcLCwtZLUmehWFgs3S3Wtg+Pz///oqKinU6ne6OU4L28PGdAKAlCB5rASkTFBR0JT4+Pn/Tpk3VFpJjaJ6RkfFQQ0PDl83NzW5oo9EHR5EmtNv4vgjIwq5QJiEmJuZKTExMzqeffqoeCF32/gwDm8grPHHixHFarXZ3Q0ODDJOBaSkGJJhysaMkwfSogICAo/Hx8TM2b958+wi4hT9z584NuHTp0raGhoaxcLKbzytJ221YgZmUurSTJDIyUh8XFzejqKjopIUkDYvmDGwiL/OsWbOSKysroaRdMNpINNgskWxwYDM4OHhLQkLCIyUlJTcGSn56evqrGo3mTTiCg/TwJSfDZ6BG4jVVtIqL0g3+hoaG9sbExDy+bt063pMIA6XVXp5jYBN5JaF+5Pnz5/dqNJpkWorg0ELARmaPhISEvH/69OlfDYb0yZMnx1VXV+/U6/VRpKOElLAIQr4QAJ1FAn0oFAoIbv9u06ZN7Gwbs9kGsz0H9uy8efNk165dg/qR4yG2ZSyLxFRQm3SzQ0A7JCTk1ydPnvzbwCi6/RTkS5aUlLxXX1//PO0ooc+9GbPbSMBB7ifE/+Li4r545plnnlqwYEHvYOizx2eZZBN5VaGk3ZEjR9bX1NTMMZWyJRRsPj4+PREREQu/+eabdYMlPSsrK7u2tnZrU1OTHO1G8suAfA/USNpuI8EGkg1U3Li4uBOxsbHTly9f3jJY+uzteQY2kVe0r6/PYdy4cR9WV1cvxiwSekPTmSXkMRtQH+EHnRFyufx6cHDwzKNHjx4ZLOlQJKi5ubm4vr7+QSiDR3ok6SM3CDZM6eJz/wMYo6KiquLi4vI+//zzq4Olz96eZ2CTYEUzMzP/WFdX93soaYd2EN9ZNnyPBBspPeC1QqGoSkpKyt+8ebNVrmoaO3bsg7W1tV+2trZ68Ek3pAmdJHxgw7AEPK9SqTqio6PnlpSUWBxwl2Ap7ukQDGwSsD8nJ+f58vLypXQWCW5c3OSmwIZOjMDAwNMxMTH527Zta7IG6Tk5Ob61tbWb4SQ3efSGti3hf0g4RomHcUCUuBjcDgwMhEyS5zds2MDStqgFYmCzxo4108ekSZMeqK6uLtHr9S7GskjIzU3XHEEHCahpSqVyV2Ji4oMlJSWd1iJ91KhRP1er1Uvb29udTKmSADa028igOxnc9vHxgRzJZaWlpSxti4HNWltUeD/Z2dmTNRoNHNw0qGqkKom9kO8ZAxts9qCgoE/Onj27yMHBoU84BaZb5uXlhVZUVGxrbGy8DwPvfJKNDAHQGS4o2cBJEhsbe2D06NH3v/XWW7cvOWA/Bg4wySbBRpg9e3Z6WVnZLq1Wq6DPkVkCtv6A9pvff//9f1qb7JSUlP+pr6//L/SY0vmS8GUAYAPAw2tj6WTwWWRkZEVycnL+p59+Wm5tOodyfwxsEqzegw8+GHnhwoV9Wq02ikzZop0kdP4h7fGDcgiRkZG/Pnr06KBibHxTnjRpUlpFRcWO5uZmJanqIk0IPtpuo2mE+SmVyo74+PgH1q5du0cC9g6ZIRjYJFgqOLSp0Wj2a7XaVDJliw9sKDVoVbK//EBfTEzMTw8fPvyptcmGsgkHDx40lE2AADWfZMMjN5i6Rdtt6JWUy+UQb/v11q1brf6lYO15S9kfA5sE3J41a5Z3TU3Nztra2vG4kekULSE2m4eHR29ERMTjR48eFSX3cPTo0QU1NTVfdnR0GBw5fIAjQwDG7DaQwPHx8aufe+65H7NMkv/bYAxsEoBt0aJFHidOnNhYXV09jcyPNCfZgDTSte7h4XFTqVQ+cvLkSVHqM86YMSPk0qVL2/V6fTralgg4oAXPt6HdBu/xSWBoFxERcSY9PX3aRx99VC8Bi4fEEAxsEizTxx9/7PLhhx9+UVNTs8BUfiR6APkkBoCuH2wPnzx5crNYZCcnJ79VV1f3Cta5JCsjk04SMt5GxtyIMgkt8fHxs0pKSo6KRetQ65eBTYIVg5SttLS0TzQazTOYFmVOjSSlBpHxfzM0NFRUsI0ZM2Z2dXX1uvb2dneUamQYwJTdhvFAsC8h3hYfH//Lbdu2fSABi4fEEAxsEi1TUlLSP3Q63S8HCbbeqKiox44cOTLoJGRj0548eXLYtWvX9jQ3N8fz2W0INpR4xkIAcHI7Ojp6VW5uLivc2s9sBjaJwJaWlvaORqN5Ea7gNXbMhjxLxudSd3Nz64uOjn7myJEjK8UiG+4C/+67776or69/jAxwkzTTScm07YbJ0yqVynAfwcqVK83eRyDWfGypXwY2iVYjIyPjrzU1Nb82BTaUJMYcD25ubhBne+HYsWNLxSQ7NTX1V3V1de+ifUl7JfGWGzouiHRjNolCoWhPTk6ex5KSb68WA5uYu5boe9y4ca9du3btD0LAZsxBAqpZeHh44cmTJ/8gJtmZmZlTKisrt3Z0dHjRdhv+z1dPkpTGWJY8ISHh16WlpSzexsAm5pa9u+/x48f/Z3l5+V+MgQ1d67SXDzcwFvsJCgp6+4cffnhVTMpzcnJUZWVle1taWnjtNpRs5GFSPlUS5hIdHf31E0888djixYsFXQAi5rzudd9Mskm0AtnZ2S+UlZW9N1Cwof0UEhJi9URkmgVwunzr1q3rGhsb78d4GxkCwHgbfQ8AHXPrLwJ0KTU1NX/VqlW1ErHaZodhYF5/wM0AACAASURBVJNoabKyshaXl5d/ZKw0gjnJBhsXbDqlUrl2yZIlPxZbUiQmJv5Jo9H8hq8YEMbb8O5tZCFfgNvPz+96UlLS3A0bNhyUiNU2OwwDm0RLk5WV9eTVq1dXdnV1OfB5IxFs5IFS2iMJbUJCQvbHxMTcv2XLFlGrDt93332PVldXf9HT0+NMhgCQdgwBGHOSYJ4kXCcVHx+/ZOfOnf+QiNU2OwwDm0RLM2rUqEdqa2vXdHV1OQ4GbH5+ficDAgLyjx8/3iom6enp6ekajWZPW1ubvzEnCUo2slQCabuBNIY2sbGxnxw8ePA5MekdCn0zsEm0SmlpaXO1Wu2Gzs5Ow2loOi9SiGQDaeHj4/NdWFhY3uHDh61SFsHY9PPz8/0vXry4u7W1dRR95AYlHXnRPXpQabDB/xEREYdTUlJmf/rppwOq4CzREok+DAOb6Cy+PcDEiROnVlRUbG5tbTWkQdHpWtCGjLPhpqWra/n6+p5PS0vL27x5s1ZM0gsLC52Lioq+bGhoWEAfeCUlHZ+ThAQc2HzBwcHXUlNTc4uLiyvFpNnW+2Zgk2iFZs6cmXnu3LnSlpYWP7osAqphQsAml8uvjBo1Ku/rr7+uEZv0pKSkX2s0mr9iUjIZ3EaPJHkqAEFGgw3K7yUnJ8/esGHDYbFptuX+GdgkWp05c+ZEnzlz5kBLS0sYCSpTp7XxeA06SuB/uVx+LT09PW/jxo0VYpM+atSo/Jqamk2dnZ2epGMEX/NlkpBAg9cg2dzc3G4lJSU9W1paKlqamdi8sEb/DGzW4KKAPrKzswPVavV+vV6fTKqQxsBmrOiPlGCD4Pbly5f3XL9+PYGkmVYjyZxOWrqhkyQ8PPxvR48e/bUAVtltEwY2iZb2mWeekX377bdwmf0UtM+MHbMhpQMNOl9f3ysZGRmSqJE5OTnOVVVVRTqd7jGggz4FYCy4zUd/aGjo9rlz5z5cWFjYJRHLbW4YBjaJlgQus//tb39brNPpDA4HWrrRAOSTbPCeXC6/PGbMmLySkhJJMjKSk5Of12g0S+GEOZ9X0pwqifE2hUJxOT09Pf/LL78U3daUaEktHoaBzWKWDfyB+Pj45Q0NDc9hNgifZMP3jIHNx8fnwtixYwFskhxbGT16dAbUT+no6AjgUyWNgY12kshksrb4+Pg527dvPzRwDg7tJxnYJFy/9PT0P1VVVf3GVNEfEmzo9ieB5+Pjcy45OTl3x44dDVKQXlBQ4HXixImter3+LvUX7TYSbCTtJNhgHlC3JCYm5sUDBw68JwXdtjgGA5uEqzJq1KhXKisr38Ka+nyxNnQ2YIkB2v7x8fE5Exsbm7d3795GqUhPSEh4XavV/o6mm7TZyERl0kmCHlV4Lyws7PPZs2c/U1hYePtqnmH2w8Am4YKnpqY+W1dX94mpClsCJNuZxMTE3J07d+qlIv2+++7LVavVm7u6urxoW5M8bsPnlcQvDQCdQqE4mZaWNr24uFjU7Bep+GLpOAxslnJsEO0TExMX6nS6L4XcQGpMsnl7e3/n5+eX+9133zUPghSLHoXUrQsXLuy8fv36aBpsKN3wMKmxRGpQnX19fXXJycnTNm7c+J1FBNhJYwY2CRcyLS3t4bq6ujXd3d135UeSGSTmJJu3t/dphUKRe+rUKUlv9oyNjf1HQ0PDL/nKp5PXAJNqMKqTWCbBzc2tNzY29id79+79UkK228xQDGwSLkVWVtbMa9eubejo6HDjy48kpQafZANSvb29TwUHB+eJnfVPs2XkyJEFcGliT0/Pv117hcdtyFMAdGkHsPfg88jIyL99++23wzK4zcAmIdjy8vKyz58/v72jo8NHCNjQCwkkomdSLpf/b0JCwtQdO3aIesSGZkt2dnZEeXn5nvb29lg+uw3VSDJXkj6PB/8rlcrSefPmzR+OwW0GNgnBlpubm3Lx4sV97e3tgZaCDTeuv7//0eTk5BmbN2+W9LgKnAJYtWrVKp1O9ziwjI650aokspV0kMAXRkBAwOXk5GTJgvISLq/ZoRjYzLLIeg3S0tKiGhsbv7l+/XooDTY6DEBKBVKyBQYGHhg7duz9RUVFkl80mJyc/DO1Wv1Bb2/vv502R7DxlUpA9z84Sby9vVtGjhw5a8OGDcOuLDkDm/WwZLYnuOGzvLwckpHjBgq2oKCgbY899tgj90INy8zMTKmsrNzd2dkZwpdNgsVbyRAAeWKh/wRAX2xs7NN79+793CzD7KwBA5uEC7pw4UL5sWPHduh0unGmwAYbGdUv2tEQHBy85tFHH/1xYWHhTQlJNwz11FNPue3bt29Nc3PzPFKVRDvNFNgwRxIkX0xMzNuHDh0StRyf1LwRMh4DmxAuWalNYWGh66pVqzY0NjbOhi5NAY4GG+ZTBgYG/vPixYuLrESSxd0kJSX9UqPR/INOOaPjbWQhIPLaKxgwNDR0c0ZGxiPLly8fVrUkGdgs3m6DesAhISHhC61Wu5AsNUCrZDACH9hgAwcEBLx36dKlFwdFxSAeHjNmTGpVVRWoksHkKQB4bc5uw9t4goKCLqSkpOR+9dVXopZ2GMQ0RXmUgU0UthrvFC7YqK6ufpEvOEzbOmReIR7CDAoK+uu5c+f+n8Rk3xkOVMkDBw6s1ev1cy1VJTG47evr25ySkjLr66+/Pnav5nEvxmVgk5jrI0eO/LVarTbU9aDVSPJ/lAJos8H/YBOFh4f/96lTp/5HYrLvGi4pKennGo1m2c2bN+/ySmJwm4y50VIanCTu7u59iYmJP92xY4fV7wa/l3wxNzYDmzkOWfnzxMTExTqd7iPIj6Rv9aTBRmaR4DGVqKiol44fP/6ulcmyqDvwSlZXV+9qb29X0iow3rlNhgBIjyRK6Ojo6PcOHTp0z9RhiyZspcYMbFZipNBuxo4du7CiomJVV1eXkymwkcFg6LtfsoHb/KdHjx69pxIB7gLYsWMH3OH2CK1KknYbefEGOR94rVKpDo0cOfL+4VRLkoFNKEqs1G7KlClzL1++XNLe3j4CXeZ0uQFS9SLrRrq4uNyKjY390ZEjR1ZbiZwBd5Oenv6TqqoqOC7kTEpkBBt9YSKCDdRI+FUoFNqkpKRpJSUlZwdMxBB7kIFN4gXLz8/PPX/+/Jb29nZDeThyo9J5hWi3oWRzdXXtjYyMfOz48eOiXfMrlB05OTmxV65c2dna2hpNf1mYUiURbJ6enn1JSUmLt27d+k+hYw71dgxsEq9gTk7O+CtXrpRev37dkIzMBzbYvAg0UrLZEtgKCgpcT5069ZVOp3sIVUmcC4ANyiDwpW4h2OAzuHP7+eeff2bBggW9Ei/DPRmOgU1itufk5Iy5cuXK7uvXr/uSYKOBhxkXtgo2YFtqaurPa2tr7/JKYnAbwcZntwHgYF6hoaFlI0eOhDu3RS84K/Ey8w7HwCbxKkyZMiXz6tWrcGHFXZINwYaZFwg20pPn6uoKNtuT3377rU0cvhw3blxaZWUleCWDsKYkBrcBbHyntzHWBoDz9fW9GRcX9+SWLVu+kngZ7slwDGwSsz03N3fClStXtre2tnqjN5IEGto/pBqJzgVXV1fwRi769ttvP5GYbN7hZs2a5X3hwgWovDWJVCUx3obSjS7Ph6ok3BEeGxv7+eLFi58dDqokA5vEuzY3Nzf/8uXLm9ra2u5ykJhSI1G6weaMjo5+5ciRI3+XmGyjwyUmJr6l0WhewRtKUbLBFwlpt2FyNTp7IKjfHwIoT0xMnFpUVHTNVuYkFh0MbGJx1ki/U6ZMmX/16tXV169fd+Wz2Ug1ElUuEmyhoaF/PnXq1G8lJtvocPfdd9+C2traL7q7uw3lEnBOJNjIa6VwLgA2AKhcLr8Jgf4NGzbc09ihFPxkYJOCy8QYcN1vZWXlyra2Ngf01tFqJDSng8CYrhUUFPTu2bNnX5KYbKPDTZgwIeXatWtw+YYhMRk9kgg2Mt5GHh2C+QDgQPrFx8dvHTly5IJ33nmn01bmJQYdDGxicNVEn+np6Yu0Wu3HHR0dd6QAH9hQ3YJvfwQebODQ0NDPT58+/YyDg4NNFDoFu+38+fOlTU1NWbTdhk4SuhAQzodQJbVxcXEzi4uL7brEHQObxGDLyMh4Sa1W/72zs/NObiS6y1GFpCUAOkvg89DQ0NJRo0bNX7lypU3cBtPX1+eYmJi4XKvVPot2mxBVElVkAJyPjw8XFxf3ytatW23GFhVjWzCwicFVE31mZmb+obKy8rXu7u47YCPVSZQOdKEczP4PDAw8GRkZmS91dS1TbBo5cuTLarX6bbL4LHkCgL58A+02ACeADVTN2NjYfZmZmQ+++eabkhYyknL5Gdik5DbHcWPGjPlHZWXlLzHrn1Qh0d5Bm40MbOMGVSgUF1NSUuB+tjqJSTc6XEZGxoza2tqNUA+TdpKQqVsYAkAVGe22/gB3S0JCwrzi4mK7veWGgU3CHdvX1+eQnp6+Sq1W/3gQYNPEx8dP3bJlyzkJSTc5VE5OTmJZWdmelpaWUBJstHSjv0wQbCDhvL29wVHy+tatW//LVuZlbToY2KzNURP9FRYWOq5du3ZtfX39w3C5Bqk+0rfAkN/+ZIBbLpe3q1Sq6YcOHToiIenmwOYLVbcaGxvHQENSWqM3klaV6VMA/bmSx+Pi4mavWLFCsktDpOQhA5uE3IaCP2vWrPm6vr5+DtgqloINNqi3t/eN6OjoR/bt27dFQtJNDgUFXL/66iuorfIo7SQhwUZ+oZB2G+ZKKpXK67GxsQ+sXbt2v63MzZp0MLBZk5tm+lq0aJHH4cOHN2s0mnysfU967kibxphkk8lkfTExMT/bv3//cglJNztUSkrKHzQazWvoJCHnhQ4SMgRAzg/Tt/pVyT9v3brVZoL2ZiduQQMGNguYNdimixYt8vn222+3q9XqbCwPYApspKqFxX88PT3B/f/7Y8eOvTFYeqz5/KhRox6Dizc6Ozsd+ZwkZHiDvqmH9ErGxcUdSUxMvP/DDz+0uzvcGNisuePM9PXkk0/6nzx5clddXV0GlrITCjYEnpubG5QU+PuJEydekZB0s0NlZ2dnVVdX72hubvbhc5KQ7n++xGQMcCuVyiaovFVUVHTc7KBDrAEDm4QLNm/evKArV67sraurS6EdCXwOEjrWBtINkpHDw8OLX3311SdtKVN+2rRpyrKysgONjY1x+EWCaiOtRmLwHnhAZpP0H7uBmNur27Zte1vCpZFkKAY2Sdh8exDYkNXV1fs1Gk28pWDDtC1IgVIqlbuDg4Pn7tixo1tC8k0OVVBQ4H7mzJkNWq12Bl8mCQk40jalvZLwZRITE7M9PT39EXvLlWRgk3C3Tp8+PayiouJgfX19lDmwYcYI6fbHZOTAwMCjSUlJ00tKStokJN/sUCkpKcs0Gs0vwEmCR23QViOlnLHgPX6hRERE1MbFxeV/8cUXl8wOOoQaMLBJuFiTJ08O02g0vGAjj9ugegV/abBBu5CQkLPjxo2b9sknn9hU+e6MjIxf1tbW/gOSrNFuo0FGeiQxB5SWbgEBATfhOuBNmzYVS7g8og/FwCY6i/9vACFgg9bkQUsyZQuAB58FBwdXJCYm5q9fv75cQvLNDpWdnZ1XWVm5ubW11ZN2kpAOEvKLhSz7gCEADw8PyCb5cOfOnb8wO+gQasDAJuFikWCDTYZOEWOJyCjhMOiLYFMoFDqVSpW3Z88em6q5OHny5Kiqqqp9er0+kvS2GpNuJOvJ2iQAxqioqJPp6ekzly1b1ijhEok6FAObqOy9u/OcnByVWq0GNTLaFNjoTUiqkiAx/Pz8Wvz9/fOOHTv2LwnJNzsUBO0PHDiwpaGhIQ9c+bTdRoY5SLsN1WXyS0WpVOoTEhJmrF69+qTZgYdIAwY2CRdqxowZIRUVFfu0Wm0iX5yNdIkjWbTNBu/7+/u3RUREzNqzZ89hCckXNFRqaur7Go1mCRwhooPbfCfTsVNUl1GVlMvlffHx8Yu2bNliE8WNBE3eTCMGNmtwUWAf8+fPD7xw4cJujUaTNhiwyeXyzri4uPmlpaU7BQ4tWbOMjIyn1Wr1ivb2dgd08dNqpKkyEAg2d3d3CAF8smfPnkUODg59kk1AxIEY2ERkLt31s88+63f06NFStVqdSYON9kaivcZ3iNTPzw+SkR/bvXv3BgnJFzTUhAkTxvdnkvjyfaHQdioAEueKUhzjdFFRUccyMzNnvfvuu82CBrfxRgxsEi7Qq6++6rl9+/bNdXV1ebCx6IOjtB1DeupwI8J7vr6+vdHR0T/Zu3evTRRrJVmYn58fVFFRsVun041Ehw6ZF0mrksZqSsI8lUqlNjU1Fcrc/SDhMok2FAObaKz99477j6Ksb2homEcfsbFEsvn4+PRFR0c/u2/fvs8kJF/QUAUFBU4//PBDkVarfRzO7PGFAPhOp5NHbtAz6e/v35OQkPD4xo0b1wsa3MYbMbBJuEBweHTdunVf1dXVLSAPj5JeOyCHLmhKSjXYlAC2yMjIRQcOHLBJ58F99933skajeRuC2/CDko0s4EqCkFYliZtuoBDQG7t27fq9hMsk2lAMbKKxlr/jjIyM5VVVVc+RZRFosOGTtBqJ//eD7bkDBw6skJh8QcNlZ2dPrqys3Nra2ipDsJHSjMwiwfexY3T/w9/+QkBbH3744UdeeOEFm8kDFcQEnkYMbAPl3ACfy8zM/FtlZeWrXV1d//aNj9/2mBfJZ7PBsGCzRUVFPb1v376iAZIh6mMQ4igrKwO7LYW02+g4G9qopK1KOkmAyLCwsEsjR47M+/TTT9WiEi1B5wxsEjCZHGLs2LG/q6ysfB3rRuJGw297Uo0kPZH4Gj738/O7GRkZ+cTevXvv+Q2kfOwDu+3cuXMrtVqtobARGQIgpThfCICMK4J0Cw4ObklKSpq5Zs2aYxIvldWHY2CzOktNdzh69OiXa2tr3wawmfJG8qmQsBH7wXYjKirq8T179nwtMfmCh8vIyFhUW1v7UUdHh2GP8c2Vfg/a0UnJ3t7ecEOpXQS3GdgEbx/rNBw1atQSjUbzPl1+nJRspM3Gl0Eil8u7IKi9c+fOUutQZf1esrOz09Vq9S69Xq8AAJnySuJn6BgiVUk4mR4dHb1s//79z1ufSml7ZGCTlt8cH9gwI54+VEm7wwnJ1hETEzN3165d+yQmX/Bw8+bNk126dGlLfX39FMyTNKZC0mEPdP1jLDIyMvJgenr6/R988IFNnd8TzIz+hgxslnJskO1Hjx79ilqtfgskG102AO03BBmpUuG3PWxYf3//9vDw8Fl79+79ZpDkiPp4WlraG3V1db8FZxCfKmksV5IEW3+15Cq4w624uPiKqASL3DkDm8gMprsfN27cn6qqqn6DNhtZLgBTmdB2Id3geIoZPrPlRGRyvuPGjZtdW1u7vqWlxQ3BZio5mcwmwVgb/PXz8+sGtXnLli07JF4uqw7HwGZVdpruDMqPjxkz5rOampqfYH1FABhZyJS218hNh250kGxRUVGzdu7cadOSLS8vL6KiomJvY2NjjLkQAF3AlTzfBuX74uLiXtu5c+cfJVwuqw/FwGZ1lhrvcMmSJSMOHjy4QaPRzMIMEgQbfdk7eeQEb+kkwNYZHR1tk1n/5Oxhvrt37y6pr6+fi6lb5o7dYDYJCTbgTUxMzJbc3NxHCgsLb0i4ZFYdioHNquw03RkcsYELKOrq6gxJuqhC0je9QC+42RBoqFLCZ1CjIyoq6onS0lKbjLORXLjvvvt+X1dX90dQm1FNJIPb9PEbUrKjVIcvnrCwsMuQlPzZZ59VS7hkVh2Kgc2q7DTd2Zw5c1KvXr26t6GhIRBtGAQaeR0ugg2BRks2Pz8/KPrzy4MHD34gIfkDGmrs2LHza2tr17S2trrgnMn4Gkp0ujQ5fZhUoVB0JCYmzlu3bt3eARFiAw8xsEm4CHl5efOrqqrW6PV6w2XvpAqJmw5Pa+O3Ogk4VCN9fX2hKvIfDhw4UCgh+QMaatKkSWlVVVV7mpqaDPE2OpBtrIArrUZ7eXlxCQkJv92+ffufB0SIDTzEwCbhIkyYMOEPNTU1r12/fv1OXiSpQpLeSBps+D+AFK7FValURbm5uU8VFhbaxN3axtiYlZUVWl9fD5WSY+nirXgaAL90MPRBBrfhywYvuo+Ojt6Ym5v76FC12xjYJALbokWLXE6fPr1GrVbPR7c/qo6kNxIdBKbAJpPJIGfwQGxs7P1FRUXtEk1hQMPMnz/f/8KFCzu1Wu1oAI0xyUZKdj6wweBhYWHlkJS8YsWKygERc48fYmCTaAEeeuihkPLycqjzn0R6ImnXP2xGPk8kgg/IBVd4cHDwtejo6LzVq1dXSDSFAQ3zi1/8wmv//v1btFptDszbFNhIu40M6KMqHRAQ0JWQkPDw+vXrtw+ImHv8EAObRAswb968MWVlZTvr6+v90HahLwrEzYZgQxWKLPEGn0ExnMDAwDaVSjVv8+bNNn1xIN5Jp9Vq8+m722g1kkxbo8EGvAC7LTo6+vVdu3YNyauAGdgkAttDDz0UcfXq1Xc1Gs30mzdvesBGQ9WJvgoXNhoJNHhNntYeMWIEp1AoeoODg3+8a9cum3b/4510Wq02G8rbkXmQyANautOxNuRF/2HSQ5mZmfe/+eab1yVaOqsNw8BmNVaa7yg7OxvibOu6u7sn8cXY4D34wcsBQe3C15gv6erqesHf3/9fMpmsUi6XL9u9e7dNH6qEa7LKysr21dfXJ5NgI8/x0U4i9MiSsUa8vy0sLEybkJAwJIsAMbCZx4jVWgQHBz/d0tKyFMwu+sgJbjBUIdHNT/4Pr52dnZe1t7cvGSq1FPPy8mJqamoO6PV6FR4kJaUb35cODTb8woG//v7+fYmJiT9bv369TV1zLGSTMLAJ4dIg20BOZHh4+NympqYPent7Q+nuyII3+Bm+B/+j/dIPNrglZskgSZLs8dzc3Ak1NTXbm5qavM2BjQwB4LxJryxIN3AORUdHfzZhwoSf2nrY49/WWTKuD9OBRo8e7aLRaBa2tLT8qbe3V0mCSChLhjLYsrKyFmq12qKWlhZH9EaSh0XJoDadkM3nlYX2kZGR3yUnJ09bvny5TigPbaEdk2wirkJ6erqvWq1+uaOj46Xe3l4vY0Az9j4W/gES0UHi7Ow8pCTbuHHj/qjVan/f2tpqcPqQgWs6R5K03WjJhqokvK9SqeqTkpKmrVq16oyIy2f1rhnYrM7S2x3GxcUl6fX6P3Z0dDzAcZyzOYlGq5L0/0MVbCNHjvyoubl5cVtbm8HZQ0o1fG0sIZvOj+x3kvSpVKqv4+LifvbVV18xySbS/h0y3YaGhua1tbW909PTY7hAwxzQhEwMwAZ9ubm5vdHS0jJkipaOHTt2UmNj42/a2tpSOjs7VVD7B+aLJwBowMGd4RgSIT2zRCjkpo+Pz8vXrl0DR9OQ+mGSzcrLFRkZOUOv13/Y09NjuDfbUqBhqhJJFrr9OY5rDwgIeKSmpsZmC/3wsbOgoMD16NGj+Q0NDWv6+vpkyBMEHJkTSnppydQ1DAP0f3nVAeAmTJhQUlJS0mvlJRStOwY2K7I2OTk5Vq1Wr+/u7k7jAxntYcSh6bakrYa2S19fX5+Xl9cnSqXypTNnzth0PqQRlo52cnLa5+Dg4I0gg3Z0RWRy7qa+qJycnJrc3d3f9/X1/cfly5eHhDrJwGZFsAUFBYEjwHB0n9wolko3BBgBNDiOcz0sLGzuxYsXD1qRZCm7ugtsyCPSYUISY45n/aDsdXV1Peju7v6mUqncd+rUqR4pJ2TpWAxslnLMSPuUlBTXqqqqr2/cuDHH2AYSOhR+u5N/4Zs8IiJi5vnz508I7cfG2gkGmzmg0Sq2k5NT84gRI1Z7eHgsraqqugChSRubu4EcBjYrrcq4ceO8z507V3rjxo0sug4in5QjVSkggb6phpZujo6ONUqlMvfq1atlViJZ0m48PT3Tbty4sa+vr8+ftNnoLyZLgIYTQCeUk5PTVTc3t489PT1XXbt2TSvpBAUMxsAmgElCmkycOFH+/fff7+zu7s6k3dt04BY3GAAMAr2YA4keR9JuQeeIu7v7HpVKNf/cuXNDslBpQkKCTK1Wr+7q6pqN/KT5RPPZUuChajlixIjjMpnsLwqFotSWVEsGNiFIEtCGBBs0R0DBX3Bne3h4GH7hNbixISkXDpFCChNm9dMgI4btlclkz+t0uo8EkGKzTZRK5US9Xv9Fb29vBBJJOkgGa+eS2gColm5ubh8FBgb+7dy5c3pbYAoDm5VWYcKECbLTp0/vuHnz5gSDfu7gcCeA6+rqasjpA7ABoKBCMAINi6+aABqcX9sUExPz01OnTg0Jr5splsrl8vu7urreu3nzZjTyyZyNa6mEI9TLW25ubkVeXl4vVVVVNVlpqQfcDQPbgFn3bw86ymSyz7q7u58k1STYKBCkhTNo8BdVR1Ka0Q4RYrP0ubm57VSpVEvOnz8/JG01PvYqFIr07u7uRT09PY/09vYqyAA3ApDk4WCWqK+vr9fLy2tJfX39h4PpxxrPMrBZg4v9ffj7+z/Q1tZW3NfX50FuGjyRjCUPSNvMGNCcnJxa3N3dVwYEBLx56dIlmz6zNhAWwpXH77//fmFbW5vh1DUNOCGgMyfx0N4dMWLEdn9//4fKysru6e2lDGwD2SlGnlGpVO6tra1vdHd3L+nr63Om1UncHLgJ+IDm4ODQ4erqekgmky3z9fXdde7cuSFbAdgca6Oiou7TaDRbe3t7IY3rTmyS9FbS79NeXGNjIG/7zwWejo6Ozj979uw9VSUZ2MztCAs/DwgIkN26deuVrq6un/f29hqKscIP2iXwmgdkN5ycnNSurq7H3Nzc1np7e++5dOnSkDv2byGrOJBu77333uvt7e2/IZ+lwUZ/aZGaAvKV/ALDM3BE8va55OTk/OPHj9/T018rcAAAA9ZJREFUcAADm6U7RED7nJwc57Kysoy2trYFPT09k/v6+kKdnJwgJxD4fePWrVttDg4OzU5OTuUuLi4/uLi4nPTy8jork8mqbclVLWCqg24SERERotPpVvX09EzlAxy+R8fm8KApOJ/AHgYvLwAPwijgfIJfrMrl7Ox8LiUlhYFt0Ktl2x04REZG+ri6ugZ3dXUFwIltDw+PThcXlya9Xt8yYcKE1pKSErtVE4UujUqlSmtpaflnd3f3WPoZ2i7D/zFkgM4n8PQC6ECawXEe+EUnFAOb0JVg7YYFB8LDw5Obmpr+3N3dDUFvg71LSzVTUg4kG0g5ACPEMOEXSwA6OzufycjImPrNN9803EtmMjXyXnKfjX0XB8LDw+VtbW1Pd3d3L+7p6Ykj0wmNSTgynklm5mA1LrDlnJycjimVyhllZWWt95LlDGz3kvtsbD4OOISFhUW3tLQ82dvb+2hPT08sx3G3a/zxnA8kQwaktxfvHweweXl5vafT6V661xXJGNjYhrdVDjhERUWFX79+feaNGzfm9/T0jO7t7YUk5rv2LOk44QutuLq6nlMoFI+Xl5efvdcTZWC71yvAxjfLgbS0NE+dTpdw8+bNzO7u7oy+vr5kiM3dunULnE4jwMZzdHQ07GUA3K1bt3odHR2bnZ2dD8hksjdramps4lgSA5vZpWYNbIwDjikpKVC+PVCr1Qa7uroG3bp1K6S7u9u7p6fH2cXF5Ya7u7va0dHxgkKhuHDq1KkOW6Gfgc1WVoLRYfccYGCz+yVmE7QVDjCw2cpKMDrsngMMbHa/xGyCtsIBBjZbWQlGh91zgIHN7peYTdBWOMDAZisrweiwew4wsNn9ErMJ2goHGNhsZSUYHXbPAQY2u19iNkFb4QADm62sBKPD7jnAwGb3S8wmaCscYGCzlZVgdNg9BxjY7H6J2QRthQMMbLayEowOu+cAA5vdLzGboK1wgIHNVlaC0WH3HGBgs/slZhO0FQ4wsNnKSjA67J4DDGx2v8RsgrbCAQY2W1kJRofdc4CBze6XmE3QVjjAwGYrK8HosHsOMLDZ/RKzCdoKBxjYbGUlGB12zwEGNrtfYjZBW+EAA5utrASjw+45wMBm90vMJmgrHGBgs5WVYHTYPQcY2Ox+idkEbYUDDGy2shKMDrvnAAOb3S8xm6CtcICBzVZWgtFh9xxgYLP7JWYTtBUOMLDZykowOuyeAwxsdr/EbIK2wgEGNltZCUaH3XOAgc3ul5hN0FY4wMBmKyvB6LB7DjCw2f0SswnaCgcY2GxlJRgdds8BBja7X2I2QVvhwP8H1n/sHc1P3B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23907" name="Picture 3" descr="C:\Users\LTSN\Downloads\businessman_posing_question_400_clr_157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0411" y="1364799"/>
            <a:ext cx="2199085" cy="5026476"/>
          </a:xfrm>
          <a:prstGeom prst="rect">
            <a:avLst/>
          </a:prstGeom>
          <a:noFill/>
        </p:spPr>
      </p:pic>
      <p:pic>
        <p:nvPicPr>
          <p:cNvPr id="13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0"/>
            <a:ext cx="9144000" cy="2514600"/>
            <a:chOff x="0" y="0"/>
            <a:chExt cx="5760" cy="1584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0" y="0"/>
              <a:ext cx="5760" cy="1584"/>
              <a:chOff x="0" y="0"/>
              <a:chExt cx="5760" cy="1584"/>
            </a:xfrm>
          </p:grpSpPr>
          <p:sp>
            <p:nvSpPr>
              <p:cNvPr id="104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28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 sz="3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3" name="Line 5"/>
              <p:cNvSpPr>
                <a:spLocks noChangeShapeType="1"/>
              </p:cNvSpPr>
              <p:nvPr/>
            </p:nvSpPr>
            <p:spPr bwMode="auto">
              <a:xfrm flipV="1">
                <a:off x="480" y="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045" name="Line 7"/>
              <p:cNvSpPr>
                <a:spLocks noChangeShapeType="1"/>
              </p:cNvSpPr>
              <p:nvPr/>
            </p:nvSpPr>
            <p:spPr bwMode="auto">
              <a:xfrm>
                <a:off x="480" y="76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046" name="Line 8"/>
              <p:cNvSpPr>
                <a:spLocks noChangeShapeType="1"/>
              </p:cNvSpPr>
              <p:nvPr/>
            </p:nvSpPr>
            <p:spPr bwMode="auto">
              <a:xfrm>
                <a:off x="288" y="960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047" name="Rectangle 9"/>
              <p:cNvSpPr>
                <a:spLocks noChangeArrowheads="1"/>
              </p:cNvSpPr>
              <p:nvPr/>
            </p:nvSpPr>
            <p:spPr bwMode="auto">
              <a:xfrm>
                <a:off x="624" y="0"/>
                <a:ext cx="4224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fr-CH" sz="2600" dirty="0" smtClean="0">
                    <a:solidFill>
                      <a:schemeClr val="bg1"/>
                    </a:solidFill>
                  </a:rPr>
                  <a:t>Urgences en entreprise</a:t>
                </a:r>
                <a:endParaRPr lang="fr-CH" sz="2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8" name="Text Box 10"/>
              <p:cNvSpPr txBox="1">
                <a:spLocks noChangeArrowheads="1"/>
              </p:cNvSpPr>
              <p:nvPr/>
            </p:nvSpPr>
            <p:spPr bwMode="auto">
              <a:xfrm>
                <a:off x="535" y="649"/>
                <a:ext cx="38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b="1" dirty="0" smtClean="0">
                    <a:solidFill>
                      <a:srgbClr val="3333FF"/>
                    </a:solidFill>
                  </a:rPr>
                  <a:t>Avant-propos</a:t>
                </a:r>
                <a:endParaRPr lang="fr-FR" b="1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1041" name="Rectangle 27"/>
            <p:cNvSpPr>
              <a:spLocks noChangeArrowheads="1"/>
            </p:cNvSpPr>
            <p:nvPr/>
          </p:nvSpPr>
          <p:spPr bwMode="auto">
            <a:xfrm>
              <a:off x="624" y="0"/>
              <a:ext cx="513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fr-FR" sz="260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" y="1624012"/>
            <a:ext cx="3558549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675" y="2266950"/>
            <a:ext cx="4005062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0"/>
            <a:ext cx="9144000" cy="2514600"/>
            <a:chOff x="0" y="0"/>
            <a:chExt cx="5760" cy="1584"/>
          </a:xfrm>
        </p:grpSpPr>
        <p:grpSp>
          <p:nvGrpSpPr>
            <p:cNvPr id="1040" name="Group 26"/>
            <p:cNvGrpSpPr>
              <a:grpSpLocks/>
            </p:cNvGrpSpPr>
            <p:nvPr/>
          </p:nvGrpSpPr>
          <p:grpSpPr bwMode="auto">
            <a:xfrm>
              <a:off x="0" y="0"/>
              <a:ext cx="5760" cy="1584"/>
              <a:chOff x="0" y="0"/>
              <a:chExt cx="5760" cy="1584"/>
            </a:xfrm>
          </p:grpSpPr>
          <p:sp>
            <p:nvSpPr>
              <p:cNvPr id="104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28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 sz="3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3" name="Line 5"/>
              <p:cNvSpPr>
                <a:spLocks noChangeShapeType="1"/>
              </p:cNvSpPr>
              <p:nvPr/>
            </p:nvSpPr>
            <p:spPr bwMode="auto">
              <a:xfrm flipV="1">
                <a:off x="480" y="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045" name="Line 7"/>
              <p:cNvSpPr>
                <a:spLocks noChangeShapeType="1"/>
              </p:cNvSpPr>
              <p:nvPr/>
            </p:nvSpPr>
            <p:spPr bwMode="auto">
              <a:xfrm>
                <a:off x="480" y="76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046" name="Line 8"/>
              <p:cNvSpPr>
                <a:spLocks noChangeShapeType="1"/>
              </p:cNvSpPr>
              <p:nvPr/>
            </p:nvSpPr>
            <p:spPr bwMode="auto">
              <a:xfrm>
                <a:off x="288" y="960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047" name="Rectangle 9"/>
              <p:cNvSpPr>
                <a:spLocks noChangeArrowheads="1"/>
              </p:cNvSpPr>
              <p:nvPr/>
            </p:nvSpPr>
            <p:spPr bwMode="auto">
              <a:xfrm>
                <a:off x="624" y="0"/>
                <a:ext cx="4224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fr-CH" sz="2600" dirty="0" smtClean="0">
                    <a:solidFill>
                      <a:schemeClr val="bg1"/>
                    </a:solidFill>
                  </a:rPr>
                  <a:t>Urgences en entreprise</a:t>
                </a:r>
                <a:endParaRPr lang="fr-CH" sz="2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8" name="Text Box 10"/>
              <p:cNvSpPr txBox="1">
                <a:spLocks noChangeArrowheads="1"/>
              </p:cNvSpPr>
              <p:nvPr/>
            </p:nvSpPr>
            <p:spPr bwMode="auto">
              <a:xfrm>
                <a:off x="535" y="649"/>
                <a:ext cx="38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b="1" dirty="0" smtClean="0">
                    <a:solidFill>
                      <a:srgbClr val="3333FF"/>
                    </a:solidFill>
                  </a:rPr>
                  <a:t>La chaine de secours au quotidien</a:t>
                </a:r>
                <a:endParaRPr lang="fr-FR" b="1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1041" name="Rectangle 27"/>
            <p:cNvSpPr>
              <a:spLocks noChangeArrowheads="1"/>
            </p:cNvSpPr>
            <p:nvPr/>
          </p:nvSpPr>
          <p:spPr bwMode="auto">
            <a:xfrm>
              <a:off x="624" y="0"/>
              <a:ext cx="513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fr-FR" sz="260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6372225" y="2713038"/>
            <a:ext cx="2339975" cy="1825625"/>
            <a:chOff x="6372225" y="2713038"/>
            <a:chExt cx="2339975" cy="1825625"/>
          </a:xfrm>
        </p:grpSpPr>
        <p:sp>
          <p:nvSpPr>
            <p:cNvPr id="1035" name="Oval 22"/>
            <p:cNvSpPr>
              <a:spLocks noChangeArrowheads="1"/>
            </p:cNvSpPr>
            <p:nvPr/>
          </p:nvSpPr>
          <p:spPr bwMode="auto">
            <a:xfrm>
              <a:off x="6502400" y="2870200"/>
              <a:ext cx="1549400" cy="1511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H" sz="7200" b="1" dirty="0">
                  <a:solidFill>
                    <a:schemeClr val="bg1"/>
                  </a:solidFill>
                  <a:latin typeface="Arial" charset="0"/>
                </a:rPr>
                <a:t>H</a:t>
              </a:r>
              <a:endParaRPr lang="fr-FR" sz="72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31" name="AutoShape 16"/>
            <p:cNvSpPr>
              <a:spLocks noChangeArrowheads="1"/>
            </p:cNvSpPr>
            <p:nvPr/>
          </p:nvSpPr>
          <p:spPr bwMode="auto">
            <a:xfrm rot="-7793">
              <a:off x="6372225" y="2713038"/>
              <a:ext cx="1851025" cy="1825625"/>
            </a:xfrm>
            <a:custGeom>
              <a:avLst/>
              <a:gdLst>
                <a:gd name="T0" fmla="*/ 2147483647 w 21600"/>
                <a:gd name="T1" fmla="*/ 0 h 21600"/>
                <a:gd name="T2" fmla="*/ 1990556601 w 21600"/>
                <a:gd name="T3" fmla="*/ 1909734910 h 21600"/>
                <a:gd name="T4" fmla="*/ 0 w 21600"/>
                <a:gd name="T5" fmla="*/ 2147483647 h 21600"/>
                <a:gd name="T6" fmla="*/ 1990556601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19097349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03" y="10800"/>
                  </a:moveTo>
                  <a:cubicBezTo>
                    <a:pt x="2303" y="15493"/>
                    <a:pt x="6107" y="19297"/>
                    <a:pt x="10800" y="19297"/>
                  </a:cubicBezTo>
                  <a:cubicBezTo>
                    <a:pt x="15493" y="19297"/>
                    <a:pt x="19297" y="15493"/>
                    <a:pt x="19297" y="10800"/>
                  </a:cubicBezTo>
                  <a:cubicBezTo>
                    <a:pt x="19297" y="6107"/>
                    <a:pt x="15493" y="2303"/>
                    <a:pt x="10800" y="2303"/>
                  </a:cubicBezTo>
                  <a:cubicBezTo>
                    <a:pt x="6107" y="2303"/>
                    <a:pt x="2303" y="6107"/>
                    <a:pt x="2303" y="10800"/>
                  </a:cubicBezTo>
                  <a:close/>
                </a:path>
              </a:pathLst>
            </a:custGeom>
            <a:gradFill>
              <a:gsLst>
                <a:gs pos="50000">
                  <a:srgbClr val="0066FF"/>
                </a:gs>
                <a:gs pos="100000">
                  <a:srgbClr val="004877"/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033" name="AutoShape 18"/>
            <p:cNvSpPr>
              <a:spLocks noChangeArrowheads="1"/>
            </p:cNvSpPr>
            <p:nvPr/>
          </p:nvSpPr>
          <p:spPr bwMode="auto">
            <a:xfrm rot="-7793">
              <a:off x="7743825" y="3605213"/>
              <a:ext cx="968375" cy="174625"/>
            </a:xfrm>
            <a:prstGeom prst="roundRect">
              <a:avLst>
                <a:gd name="adj" fmla="val 16667"/>
              </a:avLst>
            </a:prstGeom>
            <a:gradFill>
              <a:gsLst>
                <a:gs pos="50000">
                  <a:srgbClr val="0066FF"/>
                </a:gs>
                <a:gs pos="100000">
                  <a:srgbClr val="004877"/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CH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4391025" y="2717800"/>
            <a:ext cx="2339975" cy="1825625"/>
            <a:chOff x="4391025" y="2717800"/>
            <a:chExt cx="2339975" cy="1825625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9305" y="3808747"/>
              <a:ext cx="1127146" cy="34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15" descr="A-Medical 32-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1700" y="3011488"/>
              <a:ext cx="1262063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" name="AutoShape 15"/>
            <p:cNvSpPr>
              <a:spLocks noChangeArrowheads="1"/>
            </p:cNvSpPr>
            <p:nvPr/>
          </p:nvSpPr>
          <p:spPr bwMode="auto">
            <a:xfrm rot="-7793">
              <a:off x="4391025" y="2717800"/>
              <a:ext cx="1851025" cy="1825625"/>
            </a:xfrm>
            <a:custGeom>
              <a:avLst/>
              <a:gdLst>
                <a:gd name="T0" fmla="*/ 2147483647 w 21600"/>
                <a:gd name="T1" fmla="*/ 0 h 21600"/>
                <a:gd name="T2" fmla="*/ 1990556601 w 21600"/>
                <a:gd name="T3" fmla="*/ 1909734910 h 21600"/>
                <a:gd name="T4" fmla="*/ 0 w 21600"/>
                <a:gd name="T5" fmla="*/ 2147483647 h 21600"/>
                <a:gd name="T6" fmla="*/ 1990556601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19097349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03" y="10800"/>
                  </a:moveTo>
                  <a:cubicBezTo>
                    <a:pt x="2303" y="15493"/>
                    <a:pt x="6107" y="19297"/>
                    <a:pt x="10800" y="19297"/>
                  </a:cubicBezTo>
                  <a:cubicBezTo>
                    <a:pt x="15493" y="19297"/>
                    <a:pt x="19297" y="15493"/>
                    <a:pt x="19297" y="10800"/>
                  </a:cubicBezTo>
                  <a:cubicBezTo>
                    <a:pt x="19297" y="6107"/>
                    <a:pt x="15493" y="2303"/>
                    <a:pt x="10800" y="2303"/>
                  </a:cubicBezTo>
                  <a:cubicBezTo>
                    <a:pt x="6107" y="2303"/>
                    <a:pt x="2303" y="6107"/>
                    <a:pt x="2303" y="10800"/>
                  </a:cubicBezTo>
                  <a:close/>
                </a:path>
              </a:pathLst>
            </a:custGeom>
            <a:gradFill>
              <a:gsLst>
                <a:gs pos="50000">
                  <a:srgbClr val="0066FF"/>
                </a:gs>
                <a:gs pos="100000">
                  <a:srgbClr val="004877"/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" name="AutoShape 17"/>
            <p:cNvSpPr>
              <a:spLocks noChangeArrowheads="1"/>
            </p:cNvSpPr>
            <p:nvPr/>
          </p:nvSpPr>
          <p:spPr bwMode="auto">
            <a:xfrm rot="-7793">
              <a:off x="5762625" y="3609975"/>
              <a:ext cx="968375" cy="174625"/>
            </a:xfrm>
            <a:prstGeom prst="roundRect">
              <a:avLst>
                <a:gd name="adj" fmla="val 16667"/>
              </a:avLst>
            </a:prstGeom>
            <a:gradFill>
              <a:gsLst>
                <a:gs pos="50000">
                  <a:srgbClr val="0066FF"/>
                </a:gs>
                <a:gs pos="100000">
                  <a:srgbClr val="004877"/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CH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2411413" y="2720975"/>
            <a:ext cx="2400309" cy="1824038"/>
            <a:chOff x="2411413" y="2720975"/>
            <a:chExt cx="2400309" cy="1824038"/>
          </a:xfrm>
        </p:grpSpPr>
        <p:graphicFrame>
          <p:nvGraphicFramePr>
            <p:cNvPr id="1026" name="Object 21"/>
            <p:cNvGraphicFramePr>
              <a:graphicFrameLocks noChangeAspect="1"/>
            </p:cNvGraphicFramePr>
            <p:nvPr/>
          </p:nvGraphicFramePr>
          <p:xfrm>
            <a:off x="2703513" y="2971800"/>
            <a:ext cx="1228725" cy="1331913"/>
          </p:xfrm>
          <a:graphic>
            <a:graphicData uri="http://schemas.openxmlformats.org/presentationml/2006/ole">
              <p:oleObj spid="_x0000_s1029" name="CorelDRAW" r:id="rId6" imgW="34081560" imgH="34082640" progId="">
                <p:embed/>
              </p:oleObj>
            </a:graphicData>
          </a:graphic>
        </p:graphicFrame>
        <p:sp>
          <p:nvSpPr>
            <p:cNvPr id="1036" name="AutoShape 23"/>
            <p:cNvSpPr>
              <a:spLocks noChangeArrowheads="1"/>
            </p:cNvSpPr>
            <p:nvPr/>
          </p:nvSpPr>
          <p:spPr bwMode="auto">
            <a:xfrm rot="-7793">
              <a:off x="2411413" y="2720975"/>
              <a:ext cx="1851025" cy="1824038"/>
            </a:xfrm>
            <a:custGeom>
              <a:avLst/>
              <a:gdLst>
                <a:gd name="T0" fmla="*/ 2147483647 w 21600"/>
                <a:gd name="T1" fmla="*/ 0 h 21600"/>
                <a:gd name="T2" fmla="*/ 1990556601 w 21600"/>
                <a:gd name="T3" fmla="*/ 1904753695 h 21600"/>
                <a:gd name="T4" fmla="*/ 0 w 21600"/>
                <a:gd name="T5" fmla="*/ 2147483647 h 21600"/>
                <a:gd name="T6" fmla="*/ 1990556601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190475369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03" y="10800"/>
                  </a:moveTo>
                  <a:cubicBezTo>
                    <a:pt x="2303" y="15493"/>
                    <a:pt x="6107" y="19297"/>
                    <a:pt x="10800" y="19297"/>
                  </a:cubicBezTo>
                  <a:cubicBezTo>
                    <a:pt x="15493" y="19297"/>
                    <a:pt x="19297" y="15493"/>
                    <a:pt x="19297" y="10800"/>
                  </a:cubicBezTo>
                  <a:cubicBezTo>
                    <a:pt x="19297" y="6107"/>
                    <a:pt x="15493" y="2303"/>
                    <a:pt x="10800" y="2303"/>
                  </a:cubicBezTo>
                  <a:cubicBezTo>
                    <a:pt x="6107" y="2303"/>
                    <a:pt x="2303" y="6107"/>
                    <a:pt x="2303" y="10800"/>
                  </a:cubicBezTo>
                  <a:close/>
                </a:path>
              </a:pathLst>
            </a:custGeom>
            <a:gradFill>
              <a:gsLst>
                <a:gs pos="50000">
                  <a:srgbClr val="0066FF"/>
                </a:gs>
                <a:gs pos="100000">
                  <a:srgbClr val="004877"/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038" name="AutoShape 25"/>
            <p:cNvSpPr>
              <a:spLocks noChangeArrowheads="1"/>
            </p:cNvSpPr>
            <p:nvPr/>
          </p:nvSpPr>
          <p:spPr bwMode="auto">
            <a:xfrm rot="21592207">
              <a:off x="3835191" y="3613017"/>
              <a:ext cx="976531" cy="183176"/>
            </a:xfrm>
            <a:prstGeom prst="roundRect">
              <a:avLst>
                <a:gd name="adj" fmla="val 16667"/>
              </a:avLst>
            </a:prstGeom>
            <a:gradFill>
              <a:gsLst>
                <a:gs pos="50000">
                  <a:srgbClr val="0066FF"/>
                </a:gs>
                <a:gs pos="100000">
                  <a:srgbClr val="004877"/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CH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430213" y="2725738"/>
            <a:ext cx="2339975" cy="1825625"/>
            <a:chOff x="430213" y="2725738"/>
            <a:chExt cx="2339975" cy="1825625"/>
          </a:xfrm>
        </p:grpSpPr>
        <p:pic>
          <p:nvPicPr>
            <p:cNvPr id="1050" name="Picture 26" descr="http://www.typogabor.com/Media/i-phon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5646" y="3200400"/>
              <a:ext cx="1262298" cy="992188"/>
            </a:xfrm>
            <a:prstGeom prst="rect">
              <a:avLst/>
            </a:prstGeom>
            <a:noFill/>
          </p:spPr>
        </p:pic>
        <p:sp>
          <p:nvSpPr>
            <p:cNvPr id="1032" name="AutoShape 19"/>
            <p:cNvSpPr>
              <a:spLocks noChangeArrowheads="1"/>
            </p:cNvSpPr>
            <p:nvPr/>
          </p:nvSpPr>
          <p:spPr bwMode="auto">
            <a:xfrm rot="-7793">
              <a:off x="430213" y="2725738"/>
              <a:ext cx="1851025" cy="1825625"/>
            </a:xfrm>
            <a:custGeom>
              <a:avLst/>
              <a:gdLst>
                <a:gd name="T0" fmla="*/ 2147483647 w 21600"/>
                <a:gd name="T1" fmla="*/ 0 h 21600"/>
                <a:gd name="T2" fmla="*/ 1990556601 w 21600"/>
                <a:gd name="T3" fmla="*/ 1909734910 h 21600"/>
                <a:gd name="T4" fmla="*/ 0 w 21600"/>
                <a:gd name="T5" fmla="*/ 2147483647 h 21600"/>
                <a:gd name="T6" fmla="*/ 1990556601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19097349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03" y="10800"/>
                  </a:moveTo>
                  <a:cubicBezTo>
                    <a:pt x="2303" y="15493"/>
                    <a:pt x="6107" y="19297"/>
                    <a:pt x="10800" y="19297"/>
                  </a:cubicBezTo>
                  <a:cubicBezTo>
                    <a:pt x="15493" y="19297"/>
                    <a:pt x="19297" y="15493"/>
                    <a:pt x="19297" y="10800"/>
                  </a:cubicBezTo>
                  <a:cubicBezTo>
                    <a:pt x="19297" y="6107"/>
                    <a:pt x="15493" y="2303"/>
                    <a:pt x="10800" y="2303"/>
                  </a:cubicBezTo>
                  <a:cubicBezTo>
                    <a:pt x="6107" y="2303"/>
                    <a:pt x="2303" y="6107"/>
                    <a:pt x="2303" y="10800"/>
                  </a:cubicBezTo>
                  <a:close/>
                </a:path>
              </a:pathLst>
            </a:custGeom>
            <a:gradFill>
              <a:gsLst>
                <a:gs pos="50000">
                  <a:srgbClr val="0066FF"/>
                </a:gs>
                <a:gs pos="100000">
                  <a:srgbClr val="004877"/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037" name="AutoShape 24"/>
            <p:cNvSpPr>
              <a:spLocks noChangeArrowheads="1"/>
            </p:cNvSpPr>
            <p:nvPr/>
          </p:nvSpPr>
          <p:spPr bwMode="auto">
            <a:xfrm rot="-7793">
              <a:off x="1801813" y="3619500"/>
              <a:ext cx="968375" cy="174625"/>
            </a:xfrm>
            <a:prstGeom prst="roundRect">
              <a:avLst>
                <a:gd name="adj" fmla="val 16667"/>
              </a:avLst>
            </a:prstGeom>
            <a:gradFill>
              <a:gsLst>
                <a:gs pos="50000">
                  <a:srgbClr val="0066FF"/>
                </a:gs>
                <a:gs pos="100000">
                  <a:srgbClr val="004877"/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fr-CH"/>
            </a:p>
          </p:txBody>
        </p:sp>
      </p:grpSp>
      <p:pic>
        <p:nvPicPr>
          <p:cNvPr id="36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4763"/>
            <a:ext cx="9144000" cy="2514600"/>
            <a:chOff x="0" y="0"/>
            <a:chExt cx="5760" cy="1584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8"/>
            </a:xfrm>
            <a:prstGeom prst="rect">
              <a:avLst/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fr-FR" sz="2000">
                <a:solidFill>
                  <a:schemeClr val="bg1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0"/>
              <a:ext cx="5472" cy="1584"/>
              <a:chOff x="288" y="0"/>
              <a:chExt cx="5472" cy="1584"/>
            </a:xfrm>
          </p:grpSpPr>
          <p:sp>
            <p:nvSpPr>
              <p:cNvPr id="6150" name="Line 6"/>
              <p:cNvSpPr>
                <a:spLocks noChangeShapeType="1"/>
              </p:cNvSpPr>
              <p:nvPr/>
            </p:nvSpPr>
            <p:spPr bwMode="auto">
              <a:xfrm flipV="1">
                <a:off x="480" y="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2" name="Line 8"/>
              <p:cNvSpPr>
                <a:spLocks noChangeShapeType="1"/>
              </p:cNvSpPr>
              <p:nvPr/>
            </p:nvSpPr>
            <p:spPr bwMode="auto">
              <a:xfrm>
                <a:off x="480" y="76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3" name="Line 9"/>
              <p:cNvSpPr>
                <a:spLocks noChangeShapeType="1"/>
              </p:cNvSpPr>
              <p:nvPr/>
            </p:nvSpPr>
            <p:spPr bwMode="auto">
              <a:xfrm>
                <a:off x="288" y="960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4" name="Rectangle 10"/>
              <p:cNvSpPr>
                <a:spLocks noChangeArrowheads="1"/>
              </p:cNvSpPr>
              <p:nvPr/>
            </p:nvSpPr>
            <p:spPr bwMode="auto">
              <a:xfrm>
                <a:off x="624" y="0"/>
                <a:ext cx="5136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fr-CH" dirty="0" smtClean="0">
                    <a:solidFill>
                      <a:schemeClr val="bg1"/>
                    </a:solidFill>
                  </a:rPr>
                  <a:t>Urgences en entreprise</a:t>
                </a:r>
                <a:endParaRPr lang="fr-CH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55" name="Text Box 11"/>
              <p:cNvSpPr txBox="1">
                <a:spLocks noChangeArrowheads="1"/>
              </p:cNvSpPr>
              <p:nvPr/>
            </p:nvSpPr>
            <p:spPr bwMode="auto">
              <a:xfrm>
                <a:off x="535" y="649"/>
                <a:ext cx="393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2000" b="1" dirty="0" smtClean="0">
                    <a:solidFill>
                      <a:srgbClr val="3333FF"/>
                    </a:solidFill>
                  </a:rPr>
                  <a:t>Structure</a:t>
                </a:r>
                <a:endParaRPr lang="fr-FR" sz="2000" b="1" dirty="0">
                  <a:solidFill>
                    <a:srgbClr val="3333FF"/>
                  </a:solidFill>
                </a:endParaRPr>
              </a:p>
            </p:txBody>
          </p:sp>
        </p:grpSp>
      </p:grpSp>
      <p:pic>
        <p:nvPicPr>
          <p:cNvPr id="14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414838" y="1736725"/>
            <a:ext cx="7016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fr-CH" sz="1800" dirty="0">
                <a:latin typeface="Arial" charset="0"/>
              </a:rPr>
              <a:t>HUG</a:t>
            </a:r>
            <a:endParaRPr lang="fr-FR" sz="1800" dirty="0">
              <a:latin typeface="Arial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806825" y="2330450"/>
            <a:ext cx="1928813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fr-CH" sz="1800" dirty="0" smtClean="0">
                <a:latin typeface="Arial" charset="0"/>
              </a:rPr>
              <a:t>DMCPRU</a:t>
            </a:r>
            <a:endParaRPr lang="fr-CH" sz="1800" dirty="0">
              <a:latin typeface="Arial" charset="0"/>
            </a:endParaRPr>
          </a:p>
          <a:p>
            <a:pPr algn="ctr"/>
            <a:r>
              <a:rPr lang="fr-CH" sz="1400" dirty="0">
                <a:latin typeface="Arial" charset="0"/>
              </a:rPr>
              <a:t>Service des Urgences</a:t>
            </a:r>
            <a:endParaRPr lang="fr-FR" sz="1400" dirty="0">
              <a:latin typeface="Arial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072201" y="3145115"/>
            <a:ext cx="139012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fr-CH" sz="1800" dirty="0">
                <a:latin typeface="Arial" charset="0"/>
              </a:rPr>
              <a:t>Chef </a:t>
            </a:r>
            <a:r>
              <a:rPr lang="fr-CH" sz="1800" dirty="0" smtClean="0">
                <a:latin typeface="Arial" charset="0"/>
              </a:rPr>
              <a:t>UPHR</a:t>
            </a:r>
            <a:endParaRPr lang="fr-FR" sz="1800" dirty="0">
              <a:latin typeface="Arial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738886" y="3854420"/>
            <a:ext cx="1326005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fr-CH" sz="2000" dirty="0" smtClean="0">
                <a:latin typeface="Arial" charset="0"/>
              </a:rPr>
              <a:t>Chef BSC</a:t>
            </a:r>
            <a:endParaRPr lang="en-US" sz="2000" dirty="0">
              <a:latin typeface="Arial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518254" y="3820596"/>
            <a:ext cx="1120821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fr-CH" sz="1800" dirty="0" smtClean="0">
                <a:latin typeface="Arial" charset="0"/>
              </a:rPr>
              <a:t>Chef 144</a:t>
            </a:r>
            <a:endParaRPr lang="fr-FR" sz="1800" dirty="0">
              <a:latin typeface="Arial" charset="0"/>
            </a:endParaRPr>
          </a:p>
        </p:txBody>
      </p:sp>
      <p:cxnSp>
        <p:nvCxnSpPr>
          <p:cNvPr id="18" name="AutoShape 20"/>
          <p:cNvCxnSpPr>
            <a:cxnSpLocks noChangeShapeType="1"/>
            <a:stCxn id="12" idx="2"/>
            <a:endCxn id="13" idx="0"/>
          </p:cNvCxnSpPr>
          <p:nvPr/>
        </p:nvCxnSpPr>
        <p:spPr bwMode="auto">
          <a:xfrm>
            <a:off x="4765675" y="2105025"/>
            <a:ext cx="3175" cy="233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21"/>
          <p:cNvCxnSpPr>
            <a:cxnSpLocks noChangeShapeType="1"/>
            <a:stCxn id="13" idx="2"/>
            <a:endCxn id="15" idx="0"/>
          </p:cNvCxnSpPr>
          <p:nvPr/>
        </p:nvCxnSpPr>
        <p:spPr bwMode="auto">
          <a:xfrm rot="5400000">
            <a:off x="4656397" y="3030280"/>
            <a:ext cx="225702" cy="39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22"/>
          <p:cNvCxnSpPr>
            <a:cxnSpLocks noChangeShapeType="1"/>
            <a:stCxn id="15" idx="2"/>
            <a:endCxn id="16" idx="0"/>
          </p:cNvCxnSpPr>
          <p:nvPr/>
        </p:nvCxnSpPr>
        <p:spPr bwMode="auto">
          <a:xfrm rot="5400000">
            <a:off x="3414590" y="2501746"/>
            <a:ext cx="339973" cy="236537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" name="AutoShape 23"/>
          <p:cNvCxnSpPr>
            <a:cxnSpLocks noChangeShapeType="1"/>
          </p:cNvCxnSpPr>
          <p:nvPr/>
        </p:nvCxnSpPr>
        <p:spPr bwMode="auto">
          <a:xfrm rot="16200000" flipH="1">
            <a:off x="5769890" y="2530870"/>
            <a:ext cx="306149" cy="231140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975" y="4778085"/>
            <a:ext cx="3492501" cy="10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Image 22" descr="logo0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65061" y="4627498"/>
            <a:ext cx="2173228" cy="1216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4763" y="4763"/>
            <a:ext cx="9144000" cy="2514600"/>
            <a:chOff x="0" y="0"/>
            <a:chExt cx="5760" cy="1584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8"/>
            </a:xfrm>
            <a:prstGeom prst="rect">
              <a:avLst/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fr-FR" sz="2000">
                <a:solidFill>
                  <a:schemeClr val="bg1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288" y="0"/>
              <a:ext cx="5472" cy="1584"/>
              <a:chOff x="288" y="0"/>
              <a:chExt cx="5472" cy="1584"/>
            </a:xfrm>
          </p:grpSpPr>
          <p:sp>
            <p:nvSpPr>
              <p:cNvPr id="6150" name="Line 6"/>
              <p:cNvSpPr>
                <a:spLocks noChangeShapeType="1"/>
              </p:cNvSpPr>
              <p:nvPr/>
            </p:nvSpPr>
            <p:spPr bwMode="auto">
              <a:xfrm flipV="1">
                <a:off x="480" y="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2" name="Line 8"/>
              <p:cNvSpPr>
                <a:spLocks noChangeShapeType="1"/>
              </p:cNvSpPr>
              <p:nvPr/>
            </p:nvSpPr>
            <p:spPr bwMode="auto">
              <a:xfrm>
                <a:off x="480" y="76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3" name="Line 9"/>
              <p:cNvSpPr>
                <a:spLocks noChangeShapeType="1"/>
              </p:cNvSpPr>
              <p:nvPr/>
            </p:nvSpPr>
            <p:spPr bwMode="auto">
              <a:xfrm>
                <a:off x="288" y="960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4" name="Rectangle 10"/>
              <p:cNvSpPr>
                <a:spLocks noChangeArrowheads="1"/>
              </p:cNvSpPr>
              <p:nvPr/>
            </p:nvSpPr>
            <p:spPr bwMode="auto">
              <a:xfrm>
                <a:off x="624" y="0"/>
                <a:ext cx="5136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fr-CH" dirty="0" smtClean="0">
                    <a:solidFill>
                      <a:schemeClr val="bg1"/>
                    </a:solidFill>
                  </a:rPr>
                  <a:t>Urgences en entreprise</a:t>
                </a:r>
                <a:endParaRPr lang="fr-CH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55" name="Text Box 11"/>
              <p:cNvSpPr txBox="1">
                <a:spLocks noChangeArrowheads="1"/>
              </p:cNvSpPr>
              <p:nvPr/>
            </p:nvSpPr>
            <p:spPr bwMode="auto">
              <a:xfrm>
                <a:off x="535" y="649"/>
                <a:ext cx="393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2000" b="1" dirty="0" smtClean="0">
                    <a:solidFill>
                      <a:srgbClr val="3333FF"/>
                    </a:solidFill>
                  </a:rPr>
                  <a:t>Ambulanciers à Genève</a:t>
                </a:r>
                <a:endParaRPr lang="fr-FR" sz="2000" b="1" dirty="0">
                  <a:solidFill>
                    <a:srgbClr val="3333FF"/>
                  </a:solidFill>
                </a:endParaRPr>
              </a:p>
            </p:txBody>
          </p:sp>
        </p:grpSp>
      </p:grpSp>
      <p:sp>
        <p:nvSpPr>
          <p:cNvPr id="614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831850" y="2200274"/>
            <a:ext cx="7772400" cy="4429125"/>
          </a:xfrm>
        </p:spPr>
        <p:txBody>
          <a:bodyPr/>
          <a:lstStyle/>
          <a:p>
            <a:pPr eaLnBrk="1" hangingPunct="1"/>
            <a:r>
              <a:rPr lang="fr-CH" sz="2400" dirty="0" smtClean="0">
                <a:latin typeface="Calibri" pitchFamily="34" charset="0"/>
                <a:cs typeface="Calibri" pitchFamily="34" charset="0"/>
              </a:rPr>
              <a:t>Formation à temps complet en 3 ans </a:t>
            </a:r>
          </a:p>
          <a:p>
            <a:pPr lvl="1" eaLnBrk="1" hangingPunct="1"/>
            <a:r>
              <a:rPr lang="fr-CH" sz="2000" dirty="0" smtClean="0">
                <a:latin typeface="Calibri" pitchFamily="34" charset="0"/>
                <a:cs typeface="Calibri" pitchFamily="34" charset="0"/>
              </a:rPr>
              <a:t>&gt; 5000 heures</a:t>
            </a:r>
          </a:p>
          <a:p>
            <a:pPr eaLnBrk="1" hangingPunct="1"/>
            <a:r>
              <a:rPr lang="fr-CH" sz="2400" dirty="0" smtClean="0">
                <a:latin typeface="Calibri" pitchFamily="34" charset="0"/>
                <a:cs typeface="Calibri" pitchFamily="34" charset="0"/>
              </a:rPr>
              <a:t>Ecole Supérieure de Soins Ambulanciers - Genève (ESAMB)</a:t>
            </a:r>
          </a:p>
          <a:p>
            <a:pPr eaLnBrk="1" hangingPunct="1"/>
            <a:r>
              <a:rPr lang="fr-CH" sz="2400" dirty="0" smtClean="0">
                <a:latin typeface="Calibri" pitchFamily="34" charset="0"/>
                <a:cs typeface="Calibri" pitchFamily="34" charset="0"/>
              </a:rPr>
              <a:t>Formation continue obligatoire (min. 40 heures/an)</a:t>
            </a:r>
          </a:p>
          <a:p>
            <a:pPr eaLnBrk="1" hangingPunct="1"/>
            <a:r>
              <a:rPr lang="fr-CH" sz="2400" dirty="0" smtClean="0">
                <a:latin typeface="Calibri" pitchFamily="34" charset="0"/>
                <a:cs typeface="Calibri" pitchFamily="34" charset="0"/>
              </a:rPr>
              <a:t>Actes médicaux délégués</a:t>
            </a:r>
          </a:p>
        </p:txBody>
      </p:sp>
      <p:pic>
        <p:nvPicPr>
          <p:cNvPr id="6157" name="Picture 13" descr="http://www.professionsante.ch/global/media/bilder-berufe/gb_rettung_2/gb_pct_rettung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2179" y="942975"/>
            <a:ext cx="2112433" cy="1584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4763"/>
            <a:ext cx="9144000" cy="2514600"/>
            <a:chOff x="0" y="0"/>
            <a:chExt cx="5760" cy="1584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8"/>
            </a:xfrm>
            <a:prstGeom prst="rect">
              <a:avLst/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fr-FR" sz="2000">
                <a:solidFill>
                  <a:schemeClr val="bg1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0"/>
              <a:ext cx="5472" cy="1584"/>
              <a:chOff x="288" y="0"/>
              <a:chExt cx="5472" cy="1584"/>
            </a:xfrm>
          </p:grpSpPr>
          <p:sp>
            <p:nvSpPr>
              <p:cNvPr id="6150" name="Line 6"/>
              <p:cNvSpPr>
                <a:spLocks noChangeShapeType="1"/>
              </p:cNvSpPr>
              <p:nvPr/>
            </p:nvSpPr>
            <p:spPr bwMode="auto">
              <a:xfrm flipV="1">
                <a:off x="480" y="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2" name="Line 8"/>
              <p:cNvSpPr>
                <a:spLocks noChangeShapeType="1"/>
              </p:cNvSpPr>
              <p:nvPr/>
            </p:nvSpPr>
            <p:spPr bwMode="auto">
              <a:xfrm>
                <a:off x="480" y="76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3" name="Line 9"/>
              <p:cNvSpPr>
                <a:spLocks noChangeShapeType="1"/>
              </p:cNvSpPr>
              <p:nvPr/>
            </p:nvSpPr>
            <p:spPr bwMode="auto">
              <a:xfrm>
                <a:off x="288" y="960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4" name="Rectangle 10"/>
              <p:cNvSpPr>
                <a:spLocks noChangeArrowheads="1"/>
              </p:cNvSpPr>
              <p:nvPr/>
            </p:nvSpPr>
            <p:spPr bwMode="auto">
              <a:xfrm>
                <a:off x="624" y="0"/>
                <a:ext cx="5136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fr-CH" dirty="0" smtClean="0">
                    <a:solidFill>
                      <a:schemeClr val="bg1"/>
                    </a:solidFill>
                  </a:rPr>
                  <a:t>Urgences en entreprise</a:t>
                </a:r>
                <a:endParaRPr lang="fr-CH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55" name="Text Box 11"/>
              <p:cNvSpPr txBox="1">
                <a:spLocks noChangeArrowheads="1"/>
              </p:cNvSpPr>
              <p:nvPr/>
            </p:nvSpPr>
            <p:spPr bwMode="auto">
              <a:xfrm>
                <a:off x="535" y="649"/>
                <a:ext cx="393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2000" b="1" dirty="0" smtClean="0">
                    <a:solidFill>
                      <a:srgbClr val="3333FF"/>
                    </a:solidFill>
                  </a:rPr>
                  <a:t>Centrales d’Appels Sanitaires Urgents (CASU-144)</a:t>
                </a:r>
                <a:endParaRPr lang="fr-FR" sz="2000" b="1" dirty="0">
                  <a:solidFill>
                    <a:srgbClr val="3333FF"/>
                  </a:solidFill>
                </a:endParaRPr>
              </a:p>
            </p:txBody>
          </p:sp>
        </p:grpSp>
      </p:grpSp>
      <p:pic>
        <p:nvPicPr>
          <p:cNvPr id="101378" name="Picture 2" descr="http://www.sisl.ch/images/144/144.h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774" y="2448441"/>
            <a:ext cx="6156325" cy="2812534"/>
          </a:xfrm>
          <a:prstGeom prst="rect">
            <a:avLst/>
          </a:prstGeom>
          <a:noFill/>
        </p:spPr>
      </p:pic>
      <p:pic>
        <p:nvPicPr>
          <p:cNvPr id="14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6" y="333375"/>
            <a:ext cx="8414434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ésultat de recherche d'images pour &quot;logo hu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6286499"/>
            <a:ext cx="1618455" cy="373063"/>
          </a:xfrm>
          <a:prstGeom prst="rect">
            <a:avLst/>
          </a:prstGeom>
          <a:noFill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"/>
            <a:ext cx="9144000" cy="657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141&quot; value=&quot;cardio_acc_int&quot;/&gt;&lt;property id=&quot;20144&quot; value=&quot;1&quot;/&gt;&lt;property id=&quot;20146&quot; value=&quot;1&quot;/&gt;&lt;property id=&quot;20147&quot; value=&quot;0&quot;/&gt;&lt;property id=&quot;20148&quot; value=&quot;0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C:\Users\Admin\Documents\My Adobe Presentations\cardio_acc_int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&quot;/&gt;&lt;property id=&quot;20303&quot; value=&quot;-1&quot;/&gt;&lt;property id=&quot;20307&quot; value=&quot;256&quot;/&gt;&lt;property id=&quot;20309&quot; value=&quot;-1&quot;/&gt;&lt;/object&gt;&lt;object type=&quot;3&quot; unique_id=&quot;10005&quot;&gt;&lt;property id=&quot;20148&quot; value=&quot;5&quot;/&gt;&lt;property id=&quot;20300&quot; value=&quot;Diapositive 2&quot;/&gt;&lt;property id=&quot;20303&quot; value=&quot;-1&quot;/&gt;&lt;property id=&quot;20307&quot; value=&quot;270&quot;/&gt;&lt;property id=&quot;20309&quot; value=&quot;-1&quot;/&gt;&lt;/object&gt;&lt;object type=&quot;3&quot; unique_id=&quot;10006&quot;&gt;&lt;property id=&quot;20148&quot; value=&quot;5&quot;/&gt;&lt;property id=&quot;20300&quot; value=&quot;Diapositive 3&quot;/&gt;&lt;property id=&quot;20303&quot; value=&quot;-1&quot;/&gt;&lt;property id=&quot;20307&quot; value=&quot;279&quot;/&gt;&lt;property id=&quot;20309&quot; value=&quot;-1&quot;/&gt;&lt;/object&gt;&lt;object type=&quot;3&quot; unique_id=&quot;10007&quot;&gt;&lt;property id=&quot;20148&quot; value=&quot;5&quot;/&gt;&lt;property id=&quot;20300&quot; value=&quot;Diapositive 4&quot;/&gt;&lt;property id=&quot;20303&quot; value=&quot;-1&quot;/&gt;&lt;property id=&quot;20307&quot; value=&quot;378&quot;/&gt;&lt;property id=&quot;20309&quot; value=&quot;-1&quot;/&gt;&lt;/object&gt;&lt;object type=&quot;3&quot; unique_id=&quot;10008&quot;&gt;&lt;property id=&quot;20148&quot; value=&quot;5&quot;/&gt;&lt;property id=&quot;20300&quot; value=&quot;Diapositive 5&quot;/&gt;&lt;property id=&quot;20303&quot; value=&quot;-1&quot;/&gt;&lt;property id=&quot;20307&quot; value=&quot;374&quot;/&gt;&lt;property id=&quot;20309&quot; value=&quot;-1&quot;/&gt;&lt;/object&gt;&lt;object type=&quot;3&quot; unique_id=&quot;10009&quot;&gt;&lt;property id=&quot;20148&quot; value=&quot;5&quot;/&gt;&lt;property id=&quot;20300&quot; value=&quot;Diapositive 6&quot;/&gt;&lt;property id=&quot;20303&quot; value=&quot;-1&quot;/&gt;&lt;property id=&quot;20307&quot; value=&quot;296&quot;/&gt;&lt;property id=&quot;20309&quot; value=&quot;-1&quot;/&gt;&lt;/object&gt;&lt;object type=&quot;3&quot; unique_id=&quot;10010&quot;&gt;&lt;property id=&quot;20148&quot; value=&quot;5&quot;/&gt;&lt;property id=&quot;20300&quot; value=&quot;Diapositive 7&quot;/&gt;&lt;property id=&quot;20303&quot; value=&quot;-1&quot;/&gt;&lt;property id=&quot;20307&quot; value=&quot;298&quot;/&gt;&lt;property id=&quot;20309&quot; value=&quot;-1&quot;/&gt;&lt;/object&gt;&lt;object type=&quot;3&quot; unique_id=&quot;10011&quot;&gt;&lt;property id=&quot;20148&quot; value=&quot;5&quot;/&gt;&lt;property id=&quot;20300&quot; value=&quot;Diapositive 8&quot;/&gt;&lt;property id=&quot;20303&quot; value=&quot;-1&quot;/&gt;&lt;property id=&quot;20307&quot; value=&quot;302&quot;/&gt;&lt;property id=&quot;20309&quot; value=&quot;-1&quot;/&gt;&lt;/object&gt;&lt;object type=&quot;3&quot; unique_id=&quot;10015&quot;&gt;&lt;property id=&quot;20148&quot; value=&quot;5&quot;/&gt;&lt;property id=&quot;20300&quot; value=&quot;Diapositive 12&quot;/&gt;&lt;property id=&quot;20303&quot; value=&quot;-1&quot;/&gt;&lt;property id=&quot;20307&quot; value=&quot;325&quot;/&gt;&lt;property id=&quot;20309&quot; value=&quot;-1&quot;/&gt;&lt;/object&gt;&lt;object type=&quot;3&quot; unique_id=&quot;10016&quot;&gt;&lt;property id=&quot;20148&quot; value=&quot;5&quot;/&gt;&lt;property id=&quot;20300&quot; value=&quot;Diapositive 13&quot;/&gt;&lt;property id=&quot;20303&quot; value=&quot;-1&quot;/&gt;&lt;property id=&quot;20307&quot; value=&quot;303&quot;/&gt;&lt;property id=&quot;20309&quot; value=&quot;-1&quot;/&gt;&lt;/object&gt;&lt;object type=&quot;3&quot; unique_id=&quot;10017&quot;&gt;&lt;property id=&quot;20148&quot; value=&quot;5&quot;/&gt;&lt;property id=&quot;20300&quot; value=&quot;Diapositive 14&quot;/&gt;&lt;property id=&quot;20303&quot; value=&quot;-1&quot;/&gt;&lt;property id=&quot;20307&quot; value=&quot;375&quot;/&gt;&lt;property id=&quot;20309&quot; value=&quot;-1&quot;/&gt;&lt;/object&gt;&lt;object type=&quot;3&quot; unique_id=&quot;10018&quot;&gt;&lt;property id=&quot;20148&quot; value=&quot;5&quot;/&gt;&lt;property id=&quot;20300&quot; value=&quot;Diapositive 15&quot;/&gt;&lt;property id=&quot;20303&quot; value=&quot;-1&quot;/&gt;&lt;property id=&quot;20307&quot; value=&quot;372&quot;/&gt;&lt;property id=&quot;20309&quot; value=&quot;-1&quot;/&gt;&lt;/object&gt;&lt;object type=&quot;3&quot; unique_id=&quot;10019&quot;&gt;&lt;property id=&quot;20148&quot; value=&quot;5&quot;/&gt;&lt;property id=&quot;20300&quot; value=&quot;Diapositive 16&quot;/&gt;&lt;property id=&quot;20303&quot; value=&quot;-1&quot;/&gt;&lt;property id=&quot;20307&quot; value=&quot;337&quot;/&gt;&lt;property id=&quot;20309&quot; value=&quot;-1&quot;/&gt;&lt;/object&gt;&lt;object type=&quot;3&quot; unique_id=&quot;10020&quot;&gt;&lt;property id=&quot;20148&quot; value=&quot;5&quot;/&gt;&lt;property id=&quot;20300&quot; value=&quot;Diapositive 17&quot;/&gt;&lt;property id=&quot;20303&quot; value=&quot;-1&quot;/&gt;&lt;property id=&quot;20307&quot; value=&quot;338&quot;/&gt;&lt;property id=&quot;20309&quot; value=&quot;-1&quot;/&gt;&lt;/object&gt;&lt;object type=&quot;3&quot; unique_id=&quot;10021&quot;&gt;&lt;property id=&quot;20148&quot; value=&quot;5&quot;/&gt;&lt;property id=&quot;20300&quot; value=&quot;Diapositive 18&quot;/&gt;&lt;property id=&quot;20303&quot; value=&quot;-1&quot;/&gt;&lt;property id=&quot;20307&quot; value=&quot;339&quot;/&gt;&lt;property id=&quot;20309&quot; value=&quot;-1&quot;/&gt;&lt;/object&gt;&lt;object type=&quot;3&quot; unique_id=&quot;10022&quot;&gt;&lt;property id=&quot;20148&quot; value=&quot;5&quot;/&gt;&lt;property id=&quot;20300&quot; value=&quot;Diapositive 19&quot;/&gt;&lt;property id=&quot;20303&quot; value=&quot;-1&quot;/&gt;&lt;property id=&quot;20307&quot; value=&quot;376&quot;/&gt;&lt;property id=&quot;20309&quot; value=&quot;-1&quot;/&gt;&lt;/object&gt;&lt;object type=&quot;3&quot; unique_id=&quot;10023&quot;&gt;&lt;property id=&quot;20148&quot; value=&quot;5&quot;/&gt;&lt;property id=&quot;20300&quot; value=&quot;Diapositive 20&quot;/&gt;&lt;property id=&quot;20303&quot; value=&quot;-1&quot;/&gt;&lt;property id=&quot;20307&quot; value=&quot;377&quot;/&gt;&lt;property id=&quot;20309&quot; value=&quot;-1&quot;/&gt;&lt;/object&gt;&lt;object type=&quot;3&quot; unique_id=&quot;10024&quot;&gt;&lt;property id=&quot;20148&quot; value=&quot;5&quot;/&gt;&lt;property id=&quot;20300&quot; value=&quot;Diapositive 21&quot;/&gt;&lt;property id=&quot;20303&quot; value=&quot;-1&quot;/&gt;&lt;property id=&quot;20307&quot; value=&quot;362&quot;/&gt;&lt;property id=&quot;20309&quot; value=&quot;-1&quot;/&gt;&lt;/object&gt;&lt;object type=&quot;3&quot; unique_id=&quot;10025&quot;&gt;&lt;property id=&quot;20148&quot; value=&quot;5&quot;/&gt;&lt;property id=&quot;20300&quot; value=&quot;Diapositive 22&quot;/&gt;&lt;property id=&quot;20303&quot; value=&quot;-1&quot;/&gt;&lt;property id=&quot;20307&quot; value=&quot;365&quot;/&gt;&lt;property id=&quot;20309&quot; value=&quot;-1&quot;/&gt;&lt;/object&gt;&lt;object type=&quot;3&quot; unique_id=&quot;10026&quot;&gt;&lt;property id=&quot;20148&quot; value=&quot;5&quot;/&gt;&lt;property id=&quot;20300&quot; value=&quot;Diapositive 23&quot;/&gt;&lt;property id=&quot;20303&quot; value=&quot;-1&quot;/&gt;&lt;property id=&quot;20307&quot; value=&quot;363&quot;/&gt;&lt;property id=&quot;20309&quot; value=&quot;-1&quot;/&gt;&lt;/object&gt;&lt;object type=&quot;3&quot; unique_id=&quot;10027&quot;&gt;&lt;property id=&quot;20148&quot; value=&quot;5&quot;/&gt;&lt;property id=&quot;20300&quot; value=&quot;Diapositive 24&quot;/&gt;&lt;property id=&quot;20303&quot; value=&quot;-1&quot;/&gt;&lt;property id=&quot;20307&quot; value=&quot;371&quot;/&gt;&lt;property id=&quot;20309&quot; value=&quot;-1&quot;/&gt;&lt;/object&gt;&lt;object type=&quot;3&quot; unique_id=&quot;10028&quot;&gt;&lt;property id=&quot;20148&quot; value=&quot;5&quot;/&gt;&lt;property id=&quot;20300&quot; value=&quot;Diapositive 25&quot;/&gt;&lt;property id=&quot;20303&quot; value=&quot;-1&quot;/&gt;&lt;property id=&quot;20307&quot; value=&quot;366&quot;/&gt;&lt;property id=&quot;20309&quot; value=&quot;-1&quot;/&gt;&lt;/object&gt;&lt;object type=&quot;3&quot; unique_id=&quot;10029&quot;&gt;&lt;property id=&quot;20148&quot; value=&quot;5&quot;/&gt;&lt;property id=&quot;20300&quot; value=&quot;Diapositive 26&quot;/&gt;&lt;property id=&quot;20303&quot; value=&quot;-1&quot;/&gt;&lt;property id=&quot;20307&quot; value=&quot;367&quot;/&gt;&lt;property id=&quot;20309&quot; value=&quot;-1&quot;/&gt;&lt;/object&gt;&lt;object type=&quot;3&quot; unique_id=&quot;10030&quot;&gt;&lt;property id=&quot;20148&quot; value=&quot;5&quot;/&gt;&lt;property id=&quot;20300&quot; value=&quot;Diapositive 27&quot;/&gt;&lt;property id=&quot;20303&quot; value=&quot;-1&quot;/&gt;&lt;property id=&quot;20307&quot; value=&quot;368&quot;/&gt;&lt;property id=&quot;20309&quot; value=&quot;-1&quot;/&gt;&lt;/object&gt;&lt;object type=&quot;3&quot; unique_id=&quot;10031&quot;&gt;&lt;property id=&quot;20148&quot; value=&quot;5&quot;/&gt;&lt;property id=&quot;20300&quot; value=&quot;Diapositive 28&quot;/&gt;&lt;property id=&quot;20303&quot; value=&quot;-1&quot;/&gt;&lt;property id=&quot;20307&quot; value=&quot;369&quot;/&gt;&lt;property id=&quot;20309&quot; value=&quot;-1&quot;/&gt;&lt;/object&gt;&lt;object type=&quot;3&quot; unique_id=&quot;10212&quot;&gt;&lt;property id=&quot;20148&quot; value=&quot;5&quot;/&gt;&lt;property id=&quot;20300&quot; value=&quot;Diapositive 9&quot;/&gt;&lt;property id=&quot;20303&quot; value=&quot;-1&quot;/&gt;&lt;property id=&quot;20307&quot; value=&quot;379&quot;/&gt;&lt;property id=&quot;20309&quot; value=&quot;-1&quot;/&gt;&lt;/object&gt;&lt;object type=&quot;3&quot; unique_id=&quot;10213&quot;&gt;&lt;property id=&quot;20148&quot; value=&quot;5&quot;/&gt;&lt;property id=&quot;20300&quot; value=&quot;Diapositive 10&quot;/&gt;&lt;property id=&quot;20303&quot; value=&quot;-1&quot;/&gt;&lt;property id=&quot;20307&quot; value=&quot;380&quot;/&gt;&lt;property id=&quot;20309&quot; value=&quot;-1&quot;/&gt;&lt;/object&gt;&lt;object type=&quot;3&quot; unique_id=&quot;10214&quot;&gt;&lt;property id=&quot;20148&quot; value=&quot;5&quot;/&gt;&lt;property id=&quot;20300&quot; value=&quot;Diapositive 11&quot;/&gt;&lt;property id=&quot;20303&quot; value=&quot;-1&quot;/&gt;&lt;property id=&quot;20307&quot; value=&quot;381&quot;/&gt;&lt;property id=&quot;20309&quot; value=&quot;-1&quot;/&gt;&lt;/object&gt;&lt;/object&gt;&lt;object type=&quot;10&quot; unique_id=&quot;10278&quot;&gt;&lt;object type=&quot;11&quot; unique_id=&quot;10279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281&quot;&gt;&lt;/object&gt;&lt;/object&gt;&lt;object type=&quot;4&quot; unique_id=&quot;10280&quot;&gt;&lt;/object&gt;&lt;/object&gt;&lt;/database&gt;"/>
  <p:tag name="MMPROD_THEME_BG_IMAGE" val=""/>
  <p:tag name="MMPROD_TAG_VCONFIG" val="PD94bWwgdmVyc2lvbj0iMS4wIiBlbmNvZGluZz0iVVRGLTgiPz4NCjxjb25maWd1cmF0aW9uPg0KCTxicmFuZGluZz4NCgkJPHVpZm9udCBuYW1lPSJGT05UX05PVEVTX1RFWFQiIHZhbHVlPSJDYWxpYnJp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ZmFsc2UiLz4NCgkJPHVpc2hvdyBuYW1lPSJhbHdheXNTY3J1bmNo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PC9jb25maWd1cmF0aW9uPg0K"/>
  <p:tag name="SECTOMILLISECCONVERTED" val="1"/>
  <p:tag name="ARTICULATE_PROJECT_OPEN" val="0"/>
  <p:tag name="ISPRING_SCORM_RATE_QUIZZES" val="0"/>
  <p:tag name="ISPRING_RESOURCE_PATHS_HASH" val="902fb365c5c66cd7f7e2327bb7f5e967b3cb23b7"/>
  <p:tag name="GENSWF_OUTPUT_FILE_NAME" val="accueil_internes"/>
  <p:tag name="ISPRING_RESOURCE_PATHS_HASH_PRESENTER" val="8ff72745eb46e4636ecdb2fb96e6259ac080a795"/>
</p:tagLst>
</file>

<file path=ppt/theme/theme1.xml><?xml version="1.0" encoding="utf-8"?>
<a:theme xmlns:a="http://schemas.openxmlformats.org/drawingml/2006/main" name="Nouvelle présentation">
  <a:themeElements>
    <a:clrScheme name="Nouvelle pré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2953</TotalTime>
  <Words>307</Words>
  <Application>Microsoft Office PowerPoint</Application>
  <PresentationFormat>Affichage à l'écran (4:3)</PresentationFormat>
  <Paragraphs>99</Paragraphs>
  <Slides>22</Slides>
  <Notes>22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Nouvelle présentation</vt:lpstr>
      <vt:lpstr>CorelDRAW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>HUG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Brigade Sanitaire Cantonale - Accueil des Internes du Cardiomobile</dc:title>
  <dc:creator>MANI</dc:creator>
  <cp:lastModifiedBy>Laurent Suppan</cp:lastModifiedBy>
  <cp:revision>226</cp:revision>
  <dcterms:created xsi:type="dcterms:W3CDTF">2007-10-10T12:59:37Z</dcterms:created>
  <dcterms:modified xsi:type="dcterms:W3CDTF">2017-11-14T14:28:18Z</dcterms:modified>
</cp:coreProperties>
</file>